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8288000" cy="10287000"/>
  <p:notesSz cx="6858000" cy="9144000"/>
  <p:embeddedFontLst>
    <p:embeddedFont>
      <p:font typeface="Arimo" charset="1" panose="020B0604020202020204"/>
      <p:regular r:id="rId52"/>
    </p:embeddedFont>
    <p:embeddedFont>
      <p:font typeface="Arimo Bold" charset="1" panose="020B0704020202020204"/>
      <p:regular r:id="rId53"/>
    </p:embeddedFont>
    <p:embeddedFont>
      <p:font typeface="Montserrat Heavy" charset="1" panose="00000A00000000000000"/>
      <p:regular r:id="rId54"/>
    </p:embeddedFont>
    <p:embeddedFont>
      <p:font typeface="Montserrat Bold" charset="1" panose="00000800000000000000"/>
      <p:regular r:id="rId55"/>
    </p:embeddedFont>
    <p:embeddedFont>
      <p:font typeface="Muli" charset="1" panose="00000500000000000000"/>
      <p:regular r:id="rId56"/>
    </p:embeddedFont>
    <p:embeddedFont>
      <p:font typeface="Muli Bold" charset="1" panose="00000800000000000000"/>
      <p:regular r:id="rId57"/>
    </p:embeddedFont>
    <p:embeddedFont>
      <p:font typeface="Muli Italics" charset="1" panose="0000050000000000000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2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3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3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3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3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3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46.jpeg" Type="http://schemas.openxmlformats.org/officeDocument/2006/relationships/image"/><Relationship Id="rId5" Target="../media/VAGrY0Ze3eQ.mp4" Type="http://schemas.openxmlformats.org/officeDocument/2006/relationships/video"/><Relationship Id="rId6" Target="../media/VAGrY0Ze3eQ.mp4" Type="http://schemas.microsoft.com/office/2007/relationships/media"/></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47.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4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49.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9.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21.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8.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27839" y="9527146"/>
            <a:ext cx="22035035" cy="3296902"/>
            <a:chOff x="0" y="0"/>
            <a:chExt cx="5803466" cy="868320"/>
          </a:xfrm>
        </p:grpSpPr>
        <p:sp>
          <p:nvSpPr>
            <p:cNvPr name="Freeform 3" id="3"/>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4" id="4"/>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2191552" y="2411397"/>
            <a:ext cx="6030032" cy="6477574"/>
          </a:xfrm>
          <a:custGeom>
            <a:avLst/>
            <a:gdLst/>
            <a:ahLst/>
            <a:cxnLst/>
            <a:rect r="r" b="b" t="t" l="l"/>
            <a:pathLst>
              <a:path h="6477574" w="6030032">
                <a:moveTo>
                  <a:pt x="0" y="0"/>
                </a:moveTo>
                <a:lnTo>
                  <a:pt x="6030032" y="0"/>
                </a:lnTo>
                <a:lnTo>
                  <a:pt x="6030032" y="6477574"/>
                </a:lnTo>
                <a:lnTo>
                  <a:pt x="0" y="6477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05871" y="350397"/>
            <a:ext cx="1139166" cy="1139166"/>
          </a:xfrm>
          <a:custGeom>
            <a:avLst/>
            <a:gdLst/>
            <a:ahLst/>
            <a:cxnLst/>
            <a:rect r="r" b="b" t="t" l="l"/>
            <a:pathLst>
              <a:path h="1139166" w="1139166">
                <a:moveTo>
                  <a:pt x="0" y="0"/>
                </a:moveTo>
                <a:lnTo>
                  <a:pt x="1139166" y="0"/>
                </a:lnTo>
                <a:lnTo>
                  <a:pt x="1139166" y="1139165"/>
                </a:lnTo>
                <a:lnTo>
                  <a:pt x="0" y="1139165"/>
                </a:lnTo>
                <a:lnTo>
                  <a:pt x="0" y="0"/>
                </a:lnTo>
                <a:close/>
              </a:path>
            </a:pathLst>
          </a:custGeom>
          <a:blipFill>
            <a:blip r:embed="rId4"/>
            <a:stretch>
              <a:fillRect l="0" t="0" r="0" b="0"/>
            </a:stretch>
          </a:blipFill>
        </p:spPr>
      </p:sp>
      <p:sp>
        <p:nvSpPr>
          <p:cNvPr name="Freeform 7" id="7"/>
          <p:cNvSpPr/>
          <p:nvPr/>
        </p:nvSpPr>
        <p:spPr>
          <a:xfrm flipH="false" flipV="false" rot="0">
            <a:off x="15993815" y="382961"/>
            <a:ext cx="1074037" cy="1074037"/>
          </a:xfrm>
          <a:custGeom>
            <a:avLst/>
            <a:gdLst/>
            <a:ahLst/>
            <a:cxnLst/>
            <a:rect r="r" b="b" t="t" l="l"/>
            <a:pathLst>
              <a:path h="1074037" w="1074037">
                <a:moveTo>
                  <a:pt x="0" y="0"/>
                </a:moveTo>
                <a:lnTo>
                  <a:pt x="1074037" y="0"/>
                </a:lnTo>
                <a:lnTo>
                  <a:pt x="1074037" y="1074037"/>
                </a:lnTo>
                <a:lnTo>
                  <a:pt x="0" y="1074037"/>
                </a:lnTo>
                <a:lnTo>
                  <a:pt x="0" y="0"/>
                </a:lnTo>
                <a:close/>
              </a:path>
            </a:pathLst>
          </a:custGeom>
          <a:blipFill>
            <a:blip r:embed="rId5"/>
            <a:stretch>
              <a:fillRect l="0" t="0" r="0" b="0"/>
            </a:stretch>
          </a:blipFill>
          <a:ln cap="sq">
            <a:noFill/>
            <a:prstDash val="solid"/>
            <a:miter/>
          </a:ln>
        </p:spPr>
      </p:sp>
      <p:sp>
        <p:nvSpPr>
          <p:cNvPr name="TextBox 8" id="8"/>
          <p:cNvSpPr txBox="true"/>
          <p:nvPr/>
        </p:nvSpPr>
        <p:spPr>
          <a:xfrm rot="0">
            <a:off x="3081432" y="180921"/>
            <a:ext cx="12125135" cy="1590783"/>
          </a:xfrm>
          <a:prstGeom prst="rect">
            <a:avLst/>
          </a:prstGeom>
        </p:spPr>
        <p:txBody>
          <a:bodyPr anchor="t" rtlCol="false" tIns="0" lIns="0" bIns="0" rIns="0">
            <a:spAutoFit/>
          </a:bodyPr>
          <a:lstStyle/>
          <a:p>
            <a:pPr algn="l">
              <a:lnSpc>
                <a:spcPts val="6299"/>
              </a:lnSpc>
            </a:pPr>
            <a:r>
              <a:rPr lang="en-US" sz="4500">
                <a:solidFill>
                  <a:srgbClr val="0C1D4B"/>
                </a:solidFill>
                <a:latin typeface="Arimo"/>
                <a:ea typeface="Arimo"/>
                <a:cs typeface="Arimo"/>
                <a:sym typeface="Arimo"/>
              </a:rPr>
              <a:t>ĐẠI HỌC BÁCH KHOA - ĐẠI HỌC ĐÀ NẴNG</a:t>
            </a:r>
          </a:p>
          <a:p>
            <a:pPr algn="ctr">
              <a:lnSpc>
                <a:spcPts val="6299"/>
              </a:lnSpc>
            </a:pPr>
            <a:r>
              <a:rPr lang="en-US" sz="4500">
                <a:solidFill>
                  <a:srgbClr val="0C1D4B"/>
                </a:solidFill>
                <a:latin typeface="Arimo"/>
                <a:ea typeface="Arimo"/>
                <a:cs typeface="Arimo"/>
                <a:sym typeface="Arimo"/>
              </a:rPr>
              <a:t>KHOA CÔNG NGHỆ THÔNG TIN</a:t>
            </a:r>
          </a:p>
        </p:txBody>
      </p:sp>
      <p:sp>
        <p:nvSpPr>
          <p:cNvPr name="TextBox 9" id="9"/>
          <p:cNvSpPr txBox="true"/>
          <p:nvPr/>
        </p:nvSpPr>
        <p:spPr>
          <a:xfrm rot="0">
            <a:off x="-1897526"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0" id="10"/>
          <p:cNvSpPr txBox="true"/>
          <p:nvPr/>
        </p:nvSpPr>
        <p:spPr>
          <a:xfrm rot="0">
            <a:off x="1028700" y="2563797"/>
            <a:ext cx="12528160" cy="1365303"/>
          </a:xfrm>
          <a:prstGeom prst="rect">
            <a:avLst/>
          </a:prstGeom>
        </p:spPr>
        <p:txBody>
          <a:bodyPr anchor="t" rtlCol="false" tIns="0" lIns="0" bIns="0" rIns="0">
            <a:spAutoFit/>
          </a:bodyPr>
          <a:lstStyle/>
          <a:p>
            <a:pPr algn="l">
              <a:lnSpc>
                <a:spcPts val="10099"/>
              </a:lnSpc>
            </a:pPr>
            <a:r>
              <a:rPr lang="en-US" sz="9999">
                <a:solidFill>
                  <a:srgbClr val="0C1D4B"/>
                </a:solidFill>
                <a:latin typeface="Arimo"/>
                <a:ea typeface="Arimo"/>
                <a:cs typeface="Arimo"/>
                <a:sym typeface="Arimo"/>
              </a:rPr>
              <a:t>ĐỒ ÁN TỐT NGHIỆP</a:t>
            </a:r>
          </a:p>
        </p:txBody>
      </p:sp>
      <p:sp>
        <p:nvSpPr>
          <p:cNvPr name="TextBox 11" id="11"/>
          <p:cNvSpPr txBox="true"/>
          <p:nvPr/>
        </p:nvSpPr>
        <p:spPr>
          <a:xfrm rot="0">
            <a:off x="2517284" y="4472026"/>
            <a:ext cx="9550992" cy="1173372"/>
          </a:xfrm>
          <a:prstGeom prst="rect">
            <a:avLst/>
          </a:prstGeom>
        </p:spPr>
        <p:txBody>
          <a:bodyPr anchor="t" rtlCol="false" tIns="0" lIns="0" bIns="0" rIns="0">
            <a:spAutoFit/>
          </a:bodyPr>
          <a:lstStyle/>
          <a:p>
            <a:pPr algn="ctr">
              <a:lnSpc>
                <a:spcPts val="4619"/>
              </a:lnSpc>
            </a:pPr>
            <a:r>
              <a:rPr lang="en-US" sz="3299" b="true">
                <a:solidFill>
                  <a:srgbClr val="0C1D4B"/>
                </a:solidFill>
                <a:latin typeface="Arimo Bold"/>
                <a:ea typeface="Arimo Bold"/>
                <a:cs typeface="Arimo Bold"/>
                <a:sym typeface="Arimo Bold"/>
              </a:rPr>
              <a:t>XÂY DỰNG HỆ THỐNG TÁI TẠO VẬT THỂ 3D TỪ ẢNH 2D HỖ TRỢ TRONG THIẾT KẾ ĐỒ HỌA</a:t>
            </a:r>
          </a:p>
        </p:txBody>
      </p:sp>
      <p:sp>
        <p:nvSpPr>
          <p:cNvPr name="TextBox 12" id="12"/>
          <p:cNvSpPr txBox="true"/>
          <p:nvPr/>
        </p:nvSpPr>
        <p:spPr>
          <a:xfrm rot="0">
            <a:off x="805871" y="7973990"/>
            <a:ext cx="8707671" cy="914981"/>
          </a:xfrm>
          <a:prstGeom prst="rect">
            <a:avLst/>
          </a:prstGeom>
        </p:spPr>
        <p:txBody>
          <a:bodyPr anchor="t" rtlCol="false" tIns="0" lIns="0" bIns="0" rIns="0">
            <a:spAutoFit/>
          </a:bodyPr>
          <a:lstStyle/>
          <a:p>
            <a:pPr algn="just">
              <a:lnSpc>
                <a:spcPts val="3639"/>
              </a:lnSpc>
            </a:pPr>
            <a:r>
              <a:rPr lang="en-US" b="true" sz="2599" spc="62">
                <a:solidFill>
                  <a:srgbClr val="0C1D4B"/>
                </a:solidFill>
                <a:latin typeface="Arimo Bold"/>
                <a:ea typeface="Arimo Bold"/>
                <a:cs typeface="Arimo Bold"/>
                <a:sym typeface="Arimo Bold"/>
              </a:rPr>
              <a:t>Giảng viên hướng dẫn: ThS. Mai Văn Hà</a:t>
            </a:r>
          </a:p>
          <a:p>
            <a:pPr algn="just">
              <a:lnSpc>
                <a:spcPts val="3639"/>
              </a:lnSpc>
            </a:pPr>
            <a:r>
              <a:rPr lang="en-US" b="true" sz="2599" spc="62">
                <a:solidFill>
                  <a:srgbClr val="0C1D4B"/>
                </a:solidFill>
                <a:latin typeface="Arimo Bold"/>
                <a:ea typeface="Arimo Bold"/>
                <a:cs typeface="Arimo Bold"/>
                <a:sym typeface="Arimo Bold"/>
              </a:rPr>
              <a:t>Sinh viên thực hiện: Nguyễn Hoàng Quân</a:t>
            </a:r>
          </a:p>
        </p:txBody>
      </p:sp>
      <p:sp>
        <p:nvSpPr>
          <p:cNvPr name="TextBox 13" id="13"/>
          <p:cNvSpPr txBox="true"/>
          <p:nvPr/>
        </p:nvSpPr>
        <p:spPr>
          <a:xfrm rot="0">
            <a:off x="13111241"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28261" y="4350675"/>
            <a:ext cx="6803835" cy="1699949"/>
          </a:xfrm>
          <a:prstGeom prst="rect">
            <a:avLst/>
          </a:prstGeom>
        </p:spPr>
        <p:txBody>
          <a:bodyPr anchor="t" rtlCol="false" tIns="0" lIns="0" bIns="0" rIns="0">
            <a:spAutoFit/>
          </a:bodyPr>
          <a:lstStyle/>
          <a:p>
            <a:pPr algn="ctr">
              <a:lnSpc>
                <a:spcPts val="6565"/>
              </a:lnSpc>
            </a:pPr>
            <a:r>
              <a:rPr lang="en-US" sz="6500" b="true">
                <a:solidFill>
                  <a:srgbClr val="0C1D4B"/>
                </a:solidFill>
                <a:latin typeface="Montserrat Heavy"/>
                <a:ea typeface="Montserrat Heavy"/>
                <a:cs typeface="Montserrat Heavy"/>
                <a:sym typeface="Montserrat Heavy"/>
              </a:rPr>
              <a:t>TỔNG QUAN GIẢI PHÁP</a:t>
            </a:r>
          </a:p>
        </p:txBody>
      </p:sp>
      <p:sp>
        <p:nvSpPr>
          <p:cNvPr name="TextBox 3" id="3"/>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4" id="4"/>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5" id="5"/>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6" id="6"/>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sp>
        <p:nvSpPr>
          <p:cNvPr name="TextBox 7" id="7"/>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8" id="8"/>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grpSp>
        <p:nvGrpSpPr>
          <p:cNvPr name="Group 9" id="9"/>
          <p:cNvGrpSpPr/>
          <p:nvPr/>
        </p:nvGrpSpPr>
        <p:grpSpPr>
          <a:xfrm rot="0">
            <a:off x="-3127839" y="9527146"/>
            <a:ext cx="22035035" cy="3296902"/>
            <a:chOff x="0" y="0"/>
            <a:chExt cx="5803466" cy="868320"/>
          </a:xfrm>
        </p:grpSpPr>
        <p:sp>
          <p:nvSpPr>
            <p:cNvPr name="Freeform 10" id="10"/>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11" id="11"/>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Freeform 14" id="14"/>
          <p:cNvSpPr/>
          <p:nvPr/>
        </p:nvSpPr>
        <p:spPr>
          <a:xfrm flipH="false" flipV="false" rot="0">
            <a:off x="11844471" y="3183006"/>
            <a:ext cx="4890414" cy="5008804"/>
          </a:xfrm>
          <a:custGeom>
            <a:avLst/>
            <a:gdLst/>
            <a:ahLst/>
            <a:cxnLst/>
            <a:rect r="r" b="b" t="t" l="l"/>
            <a:pathLst>
              <a:path h="5008804" w="4890414">
                <a:moveTo>
                  <a:pt x="0" y="0"/>
                </a:moveTo>
                <a:lnTo>
                  <a:pt x="4890414" y="0"/>
                </a:lnTo>
                <a:lnTo>
                  <a:pt x="4890414" y="5008804"/>
                </a:lnTo>
                <a:lnTo>
                  <a:pt x="0" y="50088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TextBox 9" id="9"/>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0" id="10"/>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1" id="11"/>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2" id="12"/>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3" id="13"/>
          <p:cNvSpPr txBox="true"/>
          <p:nvPr/>
        </p:nvSpPr>
        <p:spPr>
          <a:xfrm rot="0">
            <a:off x="507205" y="1388310"/>
            <a:ext cx="17123848" cy="8480493"/>
          </a:xfrm>
          <a:prstGeom prst="rect">
            <a:avLst/>
          </a:prstGeom>
        </p:spPr>
        <p:txBody>
          <a:bodyPr anchor="t" rtlCol="false" tIns="0" lIns="0" bIns="0" rIns="0">
            <a:spAutoFit/>
          </a:bodyPr>
          <a:lstStyle/>
          <a:p>
            <a:pPr algn="just">
              <a:lnSpc>
                <a:spcPts val="5200"/>
              </a:lnSpc>
            </a:pPr>
            <a:r>
              <a:rPr lang="en-US" sz="2600">
                <a:solidFill>
                  <a:srgbClr val="696D76"/>
                </a:solidFill>
                <a:latin typeface="Muli"/>
                <a:ea typeface="Muli"/>
                <a:cs typeface="Muli"/>
                <a:sym typeface="Muli"/>
              </a:rPr>
              <a:t>Thay vì xây dựng một mô hình end-to-end dự đoán trực tiếp mesh từ ảnh 2D, hệ thống được đề xuất thiết kế theo hướng 2 giai đoạn: </a:t>
            </a:r>
          </a:p>
          <a:p>
            <a:pPr algn="just" marL="561341" indent="-280670" lvl="1">
              <a:lnSpc>
                <a:spcPts val="5200"/>
              </a:lnSpc>
              <a:buFont typeface="Arial"/>
              <a:buChar char="•"/>
            </a:pPr>
            <a:r>
              <a:rPr lang="en-US" sz="2600">
                <a:solidFill>
                  <a:srgbClr val="696D76"/>
                </a:solidFill>
                <a:latin typeface="Muli"/>
                <a:ea typeface="Muli"/>
                <a:cs typeface="Muli"/>
                <a:sym typeface="Muli"/>
              </a:rPr>
              <a:t>Dự đoán point cloud từ ảnh đầu vào bằng mô hình học sâu.</a:t>
            </a:r>
          </a:p>
          <a:p>
            <a:pPr algn="just" marL="561341" indent="-280670" lvl="1">
              <a:lnSpc>
                <a:spcPts val="5200"/>
              </a:lnSpc>
              <a:buFont typeface="Arial"/>
              <a:buChar char="•"/>
            </a:pPr>
            <a:r>
              <a:rPr lang="en-US" sz="2600">
                <a:solidFill>
                  <a:srgbClr val="696D76"/>
                </a:solidFill>
                <a:latin typeface="Muli"/>
                <a:ea typeface="Muli"/>
                <a:cs typeface="Muli"/>
                <a:sym typeface="Muli"/>
              </a:rPr>
              <a:t>Thực hiện hậu xử lý chuyển đổi point cloud sang mesh.</a:t>
            </a:r>
          </a:p>
          <a:p>
            <a:pPr algn="just">
              <a:lnSpc>
                <a:spcPts val="5200"/>
              </a:lnSpc>
            </a:pPr>
            <a:r>
              <a:rPr lang="en-US" sz="2600">
                <a:solidFill>
                  <a:srgbClr val="696D76"/>
                </a:solidFill>
                <a:latin typeface="Muli"/>
                <a:ea typeface="Muli"/>
                <a:cs typeface="Muli"/>
                <a:sym typeface="Muli"/>
              </a:rPr>
              <a:t>Lí do chọn hướng thiết kế này:</a:t>
            </a:r>
          </a:p>
          <a:p>
            <a:pPr algn="just" marL="561341" indent="-280670" lvl="1">
              <a:lnSpc>
                <a:spcPts val="5200"/>
              </a:lnSpc>
              <a:buFont typeface="Arial"/>
              <a:buChar char="•"/>
            </a:pPr>
            <a:r>
              <a:rPr lang="en-US" sz="2600">
                <a:solidFill>
                  <a:srgbClr val="696D76"/>
                </a:solidFill>
                <a:latin typeface="Muli"/>
                <a:ea typeface="Muli"/>
                <a:cs typeface="Muli"/>
                <a:sym typeface="Muli"/>
              </a:rPr>
              <a:t>Mesh: có cấu trúc phức tạp, khó huấn luyện</a:t>
            </a:r>
          </a:p>
          <a:p>
            <a:pPr algn="just" marL="561341" indent="-280670" lvl="1">
              <a:lnSpc>
                <a:spcPts val="5200"/>
              </a:lnSpc>
              <a:buFont typeface="Arial"/>
              <a:buChar char="•"/>
            </a:pPr>
            <a:r>
              <a:rPr lang="en-US" sz="2600">
                <a:solidFill>
                  <a:srgbClr val="696D76"/>
                </a:solidFill>
                <a:latin typeface="Muli"/>
                <a:ea typeface="Muli"/>
                <a:cs typeface="Muli"/>
                <a:sym typeface="Muli"/>
              </a:rPr>
              <a:t>Point Cloud: biểu diễn đơn giản, dễ huấn luyện và đánh giá.</a:t>
            </a:r>
          </a:p>
          <a:p>
            <a:pPr algn="just">
              <a:lnSpc>
                <a:spcPts val="5200"/>
              </a:lnSpc>
            </a:pPr>
            <a:r>
              <a:rPr lang="en-US" sz="2600">
                <a:solidFill>
                  <a:srgbClr val="696D76"/>
                </a:solidFill>
                <a:latin typeface="Muli"/>
                <a:ea typeface="Muli"/>
                <a:cs typeface="Muli"/>
                <a:sym typeface="Muli"/>
              </a:rPr>
              <a:t>Ưu điểm của thiết kế này: </a:t>
            </a:r>
          </a:p>
          <a:p>
            <a:pPr algn="just" marL="561341" indent="-280670" lvl="1">
              <a:lnSpc>
                <a:spcPts val="5200"/>
              </a:lnSpc>
              <a:buFont typeface="Arial"/>
              <a:buChar char="•"/>
            </a:pPr>
            <a:r>
              <a:rPr lang="en-US" sz="2600">
                <a:solidFill>
                  <a:srgbClr val="696D76"/>
                </a:solidFill>
                <a:latin typeface="Muli"/>
                <a:ea typeface="Muli"/>
                <a:cs typeface="Muli"/>
                <a:sym typeface="Muli"/>
              </a:rPr>
              <a:t>Tận dụng ưu điểm của từng dạng biểu diễn.</a:t>
            </a:r>
          </a:p>
          <a:p>
            <a:pPr algn="just" marL="561341" indent="-280670" lvl="1">
              <a:lnSpc>
                <a:spcPts val="5200"/>
              </a:lnSpc>
              <a:buFont typeface="Arial"/>
              <a:buChar char="•"/>
            </a:pPr>
            <a:r>
              <a:rPr lang="en-US" sz="2600">
                <a:solidFill>
                  <a:srgbClr val="696D76"/>
                </a:solidFill>
                <a:latin typeface="Muli"/>
                <a:ea typeface="Muli"/>
                <a:cs typeface="Muli"/>
                <a:sym typeface="Muli"/>
              </a:rPr>
              <a:t>Dễ điều chỉnh, thay thế từng phần.</a:t>
            </a:r>
          </a:p>
          <a:p>
            <a:pPr algn="just" marL="561341" indent="-280670" lvl="1">
              <a:lnSpc>
                <a:spcPts val="5200"/>
              </a:lnSpc>
              <a:buFont typeface="Arial"/>
              <a:buChar char="•"/>
            </a:pPr>
            <a:r>
              <a:rPr lang="en-US" sz="2600">
                <a:solidFill>
                  <a:srgbClr val="696D76"/>
                </a:solidFill>
                <a:latin typeface="Muli"/>
                <a:ea typeface="Muli"/>
                <a:cs typeface="Muli"/>
                <a:sym typeface="Muli"/>
              </a:rPr>
              <a:t>Dễ tích hợp các thuật toán hậu xử lý để tối ưu kết quả đầu ra.</a:t>
            </a:r>
          </a:p>
          <a:p>
            <a:pPr algn="just" marL="561341" indent="-280670" lvl="1">
              <a:lnSpc>
                <a:spcPts val="5200"/>
              </a:lnSpc>
              <a:buFont typeface="Arial"/>
              <a:buChar char="•"/>
            </a:pPr>
            <a:r>
              <a:rPr lang="en-US" sz="2600">
                <a:solidFill>
                  <a:srgbClr val="696D76"/>
                </a:solidFill>
                <a:latin typeface="Muli"/>
                <a:ea typeface="Muli"/>
                <a:cs typeface="Muli"/>
                <a:sym typeface="Muli"/>
              </a:rPr>
              <a:t>Giảm độ phức tạp, dễ mở rộng.</a:t>
            </a:r>
          </a:p>
          <a:p>
            <a:pPr algn="just">
              <a:lnSpc>
                <a:spcPts val="520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4199810" y="4532816"/>
            <a:ext cx="9888380" cy="1221368"/>
          </a:xfrm>
          <a:custGeom>
            <a:avLst/>
            <a:gdLst/>
            <a:ahLst/>
            <a:cxnLst/>
            <a:rect r="r" b="b" t="t" l="l"/>
            <a:pathLst>
              <a:path h="1221368" w="9888380">
                <a:moveTo>
                  <a:pt x="0" y="0"/>
                </a:moveTo>
                <a:lnTo>
                  <a:pt x="9888380" y="0"/>
                </a:lnTo>
                <a:lnTo>
                  <a:pt x="9888380" y="1221368"/>
                </a:lnTo>
                <a:lnTo>
                  <a:pt x="0" y="1221368"/>
                </a:lnTo>
                <a:lnTo>
                  <a:pt x="0" y="0"/>
                </a:lnTo>
                <a:close/>
              </a:path>
            </a:pathLst>
          </a:custGeom>
          <a:blipFill>
            <a:blip r:embed="rId4"/>
            <a:stretch>
              <a:fillRect l="0" t="0" r="0" b="0"/>
            </a:stretch>
          </a:blipFill>
        </p:spPr>
      </p:sp>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582076" y="3047526"/>
            <a:ext cx="17123848" cy="593144"/>
          </a:xfrm>
          <a:prstGeom prst="rect">
            <a:avLst/>
          </a:prstGeom>
        </p:spPr>
        <p:txBody>
          <a:bodyPr anchor="t" rtlCol="false" tIns="0" lIns="0" bIns="0" rIns="0">
            <a:spAutoFit/>
          </a:bodyPr>
          <a:lstStyle/>
          <a:p>
            <a:pPr algn="just">
              <a:lnSpc>
                <a:spcPts val="5200"/>
              </a:lnSpc>
            </a:pPr>
            <a:r>
              <a:rPr lang="en-US" sz="2600">
                <a:solidFill>
                  <a:srgbClr val="696D76"/>
                </a:solidFill>
                <a:latin typeface="Muli"/>
                <a:ea typeface="Muli"/>
                <a:cs typeface="Muli"/>
                <a:sym typeface="Muli"/>
              </a:rPr>
              <a:t>Quy trình xử lý của hệ thống tái tạo vật thể 3D gồm 3 thành phần chính:</a:t>
            </a:r>
          </a:p>
        </p:txBody>
      </p:sp>
      <p:sp>
        <p:nvSpPr>
          <p:cNvPr name="TextBox 15" id="15"/>
          <p:cNvSpPr txBox="true"/>
          <p:nvPr/>
        </p:nvSpPr>
        <p:spPr>
          <a:xfrm rot="0">
            <a:off x="328520" y="1200775"/>
            <a:ext cx="1059435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SƠ ĐỒ QUY TRÌNH XỬ LÝ CỦA HỆ THỐNG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2526988" y="3686414"/>
            <a:ext cx="13042247" cy="2380210"/>
          </a:xfrm>
          <a:custGeom>
            <a:avLst/>
            <a:gdLst/>
            <a:ahLst/>
            <a:cxnLst/>
            <a:rect r="r" b="b" t="t" l="l"/>
            <a:pathLst>
              <a:path h="2380210" w="13042247">
                <a:moveTo>
                  <a:pt x="0" y="0"/>
                </a:moveTo>
                <a:lnTo>
                  <a:pt x="13042246" y="0"/>
                </a:lnTo>
                <a:lnTo>
                  <a:pt x="13042246" y="2380210"/>
                </a:lnTo>
                <a:lnTo>
                  <a:pt x="0" y="2380210"/>
                </a:lnTo>
                <a:lnTo>
                  <a:pt x="0" y="0"/>
                </a:lnTo>
                <a:close/>
              </a:path>
            </a:pathLst>
          </a:custGeom>
          <a:blipFill>
            <a:blip r:embed="rId4"/>
            <a:stretch>
              <a:fillRect l="0" t="0" r="0" b="0"/>
            </a:stretch>
          </a:blipFill>
        </p:spPr>
      </p:sp>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TIỀN XỬ LÝ VÀ TRÍCH XUẤT ĐẶC TRƯNG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3629127" y="5472378"/>
            <a:ext cx="11301259" cy="3785922"/>
          </a:xfrm>
          <a:custGeom>
            <a:avLst/>
            <a:gdLst/>
            <a:ahLst/>
            <a:cxnLst/>
            <a:rect r="r" b="b" t="t" l="l"/>
            <a:pathLst>
              <a:path h="3785922" w="11301259">
                <a:moveTo>
                  <a:pt x="0" y="0"/>
                </a:moveTo>
                <a:lnTo>
                  <a:pt x="11301259" y="0"/>
                </a:lnTo>
                <a:lnTo>
                  <a:pt x="11301259" y="3785922"/>
                </a:lnTo>
                <a:lnTo>
                  <a:pt x="0" y="3785922"/>
                </a:lnTo>
                <a:lnTo>
                  <a:pt x="0" y="0"/>
                </a:lnTo>
                <a:close/>
              </a:path>
            </a:pathLst>
          </a:custGeom>
          <a:blipFill>
            <a:blip r:embed="rId4"/>
            <a:stretch>
              <a:fillRect l="0" t="0" r="0" b="0"/>
            </a:stretch>
          </a:blipFill>
        </p:spPr>
      </p:sp>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507205" y="2336725"/>
            <a:ext cx="17123848" cy="1250423"/>
          </a:xfrm>
          <a:prstGeom prst="rect">
            <a:avLst/>
          </a:prstGeom>
        </p:spPr>
        <p:txBody>
          <a:bodyPr anchor="t" rtlCol="false" tIns="0" lIns="0" bIns="0" rIns="0">
            <a:spAutoFit/>
          </a:bodyPr>
          <a:lstStyle/>
          <a:p>
            <a:pPr algn="just">
              <a:lnSpc>
                <a:spcPts val="5200"/>
              </a:lnSpc>
            </a:pPr>
            <a:r>
              <a:rPr lang="en-US" sz="2600">
                <a:solidFill>
                  <a:srgbClr val="696D76"/>
                </a:solidFill>
                <a:latin typeface="Muli"/>
                <a:ea typeface="Muli"/>
                <a:cs typeface="Muli"/>
                <a:sym typeface="Muli"/>
              </a:rPr>
              <a:t>Sử dụng ảnh RGB-D giúp mô hình khai thác hiệu quả hơn đặc trưng không gian của vật thể, đặc biệt trong các góc nhìn khó. Thông tin độ sâu cung cấp cấu trúc hinh học 3D, trong khi ảnh RGB cung cấp màu sắc và kết cấu.</a:t>
            </a:r>
          </a:p>
        </p:txBody>
      </p:sp>
      <p:sp>
        <p:nvSpPr>
          <p:cNvPr name="TextBox 15" id="15"/>
          <p:cNvSpPr txBox="true"/>
          <p:nvPr/>
        </p:nvSpPr>
        <p:spPr>
          <a:xfrm rot="0">
            <a:off x="507205" y="3893077"/>
            <a:ext cx="17123848" cy="1250423"/>
          </a:xfrm>
          <a:prstGeom prst="rect">
            <a:avLst/>
          </a:prstGeom>
        </p:spPr>
        <p:txBody>
          <a:bodyPr anchor="t" rtlCol="false" tIns="0" lIns="0" bIns="0" rIns="0">
            <a:spAutoFit/>
          </a:bodyPr>
          <a:lstStyle/>
          <a:p>
            <a:pPr algn="just">
              <a:lnSpc>
                <a:spcPts val="5200"/>
              </a:lnSpc>
            </a:pPr>
            <a:r>
              <a:rPr lang="en-US" sz="2600">
                <a:solidFill>
                  <a:srgbClr val="696D76"/>
                </a:solidFill>
                <a:latin typeface="Muli"/>
                <a:ea typeface="Muli"/>
                <a:cs typeface="Muli"/>
                <a:sym typeface="Muli"/>
              </a:rPr>
              <a:t>Depth Estimator sử dụng mô hình MiDaS (DPT_Hybrid). Ảnh RGB sau khi được resize sẽ đi qua Depth Estimator để trích xuất Depth map, sau đó được concat với ảnh RGB tương ứng.</a:t>
            </a:r>
          </a:p>
        </p:txBody>
      </p:sp>
      <p:sp>
        <p:nvSpPr>
          <p:cNvPr name="TextBox 16" id="16"/>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TIỀN XỬ LÝ VÀ TRÍCH XUẤT ĐẶC TRƯNG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1246194" y="3467983"/>
            <a:ext cx="16206175" cy="4963141"/>
          </a:xfrm>
          <a:custGeom>
            <a:avLst/>
            <a:gdLst/>
            <a:ahLst/>
            <a:cxnLst/>
            <a:rect r="r" b="b" t="t" l="l"/>
            <a:pathLst>
              <a:path h="4963141" w="16206175">
                <a:moveTo>
                  <a:pt x="0" y="0"/>
                </a:moveTo>
                <a:lnTo>
                  <a:pt x="16206174" y="0"/>
                </a:lnTo>
                <a:lnTo>
                  <a:pt x="16206174" y="4963141"/>
                </a:lnTo>
                <a:lnTo>
                  <a:pt x="0" y="4963141"/>
                </a:lnTo>
                <a:lnTo>
                  <a:pt x="0" y="0"/>
                </a:lnTo>
                <a:close/>
              </a:path>
            </a:pathLst>
          </a:custGeom>
          <a:blipFill>
            <a:blip r:embed="rId4"/>
            <a:stretch>
              <a:fillRect l="0" t="0" r="0" b="0"/>
            </a:stretch>
          </a:blipFill>
        </p:spPr>
      </p:sp>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328520" y="2436689"/>
            <a:ext cx="17123848" cy="593144"/>
          </a:xfrm>
          <a:prstGeom prst="rect">
            <a:avLst/>
          </a:prstGeom>
        </p:spPr>
        <p:txBody>
          <a:bodyPr anchor="t" rtlCol="false" tIns="0" lIns="0" bIns="0" rIns="0">
            <a:spAutoFit/>
          </a:bodyPr>
          <a:lstStyle/>
          <a:p>
            <a:pPr algn="just">
              <a:lnSpc>
                <a:spcPts val="5200"/>
              </a:lnSpc>
            </a:pPr>
            <a:r>
              <a:rPr lang="en-US" sz="2600">
                <a:solidFill>
                  <a:srgbClr val="696D76"/>
                </a:solidFill>
                <a:latin typeface="Muli"/>
                <a:ea typeface="Muli"/>
                <a:cs typeface="Muli"/>
                <a:sym typeface="Muli"/>
              </a:rPr>
              <a:t>Kiến trúc mô hình học sâu được xây dựng dựa trên Pixel2Point - mạng CNN ánh xạ ảnh 2D sang point cloud 3D.</a:t>
            </a:r>
          </a:p>
        </p:txBody>
      </p:sp>
      <p:sp>
        <p:nvSpPr>
          <p:cNvPr name="TextBox 15" id="15"/>
          <p:cNvSpPr txBox="true"/>
          <p:nvPr/>
        </p:nvSpPr>
        <p:spPr>
          <a:xfrm rot="0">
            <a:off x="582076" y="8665156"/>
            <a:ext cx="17123848" cy="593144"/>
          </a:xfrm>
          <a:prstGeom prst="rect">
            <a:avLst/>
          </a:prstGeom>
        </p:spPr>
        <p:txBody>
          <a:bodyPr anchor="t" rtlCol="false" tIns="0" lIns="0" bIns="0" rIns="0">
            <a:spAutoFit/>
          </a:bodyPr>
          <a:lstStyle/>
          <a:p>
            <a:pPr algn="just">
              <a:lnSpc>
                <a:spcPts val="5200"/>
              </a:lnSpc>
            </a:pPr>
            <a:r>
              <a:rPr lang="en-US" sz="2600">
                <a:solidFill>
                  <a:srgbClr val="696D76"/>
                </a:solidFill>
                <a:latin typeface="Muli"/>
                <a:ea typeface="Muli"/>
                <a:cs typeface="Muli"/>
                <a:sym typeface="Muli"/>
              </a:rPr>
              <a:t>Số điểm của point cloud đầu ra từ mô hình là N = 2048</a:t>
            </a:r>
          </a:p>
        </p:txBody>
      </p:sp>
      <p:sp>
        <p:nvSpPr>
          <p:cNvPr name="TextBox 16" id="16"/>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MÔ HÌNH HỌC SÂU</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1254953" y="4063207"/>
            <a:ext cx="16004347" cy="1080293"/>
          </a:xfrm>
          <a:custGeom>
            <a:avLst/>
            <a:gdLst/>
            <a:ahLst/>
            <a:cxnLst/>
            <a:rect r="r" b="b" t="t" l="l"/>
            <a:pathLst>
              <a:path h="1080293" w="16004347">
                <a:moveTo>
                  <a:pt x="0" y="0"/>
                </a:moveTo>
                <a:lnTo>
                  <a:pt x="16004347" y="0"/>
                </a:lnTo>
                <a:lnTo>
                  <a:pt x="16004347" y="1080293"/>
                </a:lnTo>
                <a:lnTo>
                  <a:pt x="0" y="1080293"/>
                </a:lnTo>
                <a:lnTo>
                  <a:pt x="0" y="0"/>
                </a:lnTo>
                <a:close/>
              </a:path>
            </a:pathLst>
          </a:custGeom>
          <a:blipFill>
            <a:blip r:embed="rId4"/>
            <a:stretch>
              <a:fillRect l="0" t="0" r="0" b="0"/>
            </a:stretch>
          </a:blipFill>
        </p:spPr>
      </p:sp>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507205" y="2579549"/>
            <a:ext cx="17123848" cy="593144"/>
          </a:xfrm>
          <a:prstGeom prst="rect">
            <a:avLst/>
          </a:prstGeom>
        </p:spPr>
        <p:txBody>
          <a:bodyPr anchor="t" rtlCol="false" tIns="0" lIns="0" bIns="0" rIns="0">
            <a:spAutoFit/>
          </a:bodyPr>
          <a:lstStyle/>
          <a:p>
            <a:pPr algn="just">
              <a:lnSpc>
                <a:spcPts val="5200"/>
              </a:lnSpc>
            </a:pPr>
            <a:r>
              <a:rPr lang="en-US" sz="2600">
                <a:solidFill>
                  <a:srgbClr val="696D76"/>
                </a:solidFill>
                <a:latin typeface="Muli"/>
                <a:ea typeface="Muli"/>
                <a:cs typeface="Muli"/>
                <a:sym typeface="Muli"/>
              </a:rPr>
              <a:t>Quy trình hậu xử lý point cloud:</a:t>
            </a:r>
          </a:p>
        </p:txBody>
      </p:sp>
      <p:sp>
        <p:nvSpPr>
          <p:cNvPr name="TextBox 15" id="15"/>
          <p:cNvSpPr txBox="true"/>
          <p:nvPr/>
        </p:nvSpPr>
        <p:spPr>
          <a:xfrm rot="0">
            <a:off x="507205" y="5378761"/>
            <a:ext cx="17123848" cy="3879539"/>
          </a:xfrm>
          <a:prstGeom prst="rect">
            <a:avLst/>
          </a:prstGeom>
        </p:spPr>
        <p:txBody>
          <a:bodyPr anchor="t" rtlCol="false" tIns="0" lIns="0" bIns="0" rIns="0">
            <a:spAutoFit/>
          </a:bodyPr>
          <a:lstStyle/>
          <a:p>
            <a:pPr algn="just" marL="561341" indent="-280670" lvl="1">
              <a:lnSpc>
                <a:spcPts val="5200"/>
              </a:lnSpc>
              <a:buFont typeface="Arial"/>
              <a:buChar char="•"/>
            </a:pPr>
            <a:r>
              <a:rPr lang="en-US" sz="2600">
                <a:solidFill>
                  <a:srgbClr val="696D76"/>
                </a:solidFill>
                <a:latin typeface="Muli"/>
                <a:ea typeface="Muli"/>
                <a:cs typeface="Muli"/>
                <a:sym typeface="Muli"/>
              </a:rPr>
              <a:t>Upsampling: sử dụng mô hình pretrained với kiến trúc SAPCU (Self-Supervised Arbitrary-Scale Point Cloud Upsampling)</a:t>
            </a:r>
          </a:p>
          <a:p>
            <a:pPr algn="just" marL="561341" indent="-280670" lvl="1">
              <a:lnSpc>
                <a:spcPts val="5200"/>
              </a:lnSpc>
              <a:buFont typeface="Arial"/>
              <a:buChar char="•"/>
            </a:pPr>
            <a:r>
              <a:rPr lang="en-US" sz="2600">
                <a:solidFill>
                  <a:srgbClr val="696D76"/>
                </a:solidFill>
                <a:latin typeface="Muli"/>
                <a:ea typeface="Muli"/>
                <a:cs typeface="Muli"/>
                <a:sym typeface="Muli"/>
              </a:rPr>
              <a:t>Outliers removal: k-nearest neighbors (k-NN), sau đó sử dụng Farthest Point Sampling để chọn ra đúng 8192 điểm.</a:t>
            </a:r>
          </a:p>
          <a:p>
            <a:pPr algn="just" marL="561341" indent="-280670" lvl="1">
              <a:lnSpc>
                <a:spcPts val="5200"/>
              </a:lnSpc>
              <a:buFont typeface="Arial"/>
              <a:buChar char="•"/>
            </a:pPr>
            <a:r>
              <a:rPr lang="en-US" sz="2600">
                <a:solidFill>
                  <a:srgbClr val="696D76"/>
                </a:solidFill>
                <a:latin typeface="Muli"/>
                <a:ea typeface="Muli"/>
                <a:cs typeface="Muli"/>
                <a:sym typeface="Muli"/>
              </a:rPr>
              <a:t>Mesh reconstruction: sử dụng mô hình pretrained với kiến trúc GeoUDF.</a:t>
            </a:r>
          </a:p>
          <a:p>
            <a:pPr algn="just" marL="561341" indent="-280670" lvl="1">
              <a:lnSpc>
                <a:spcPts val="5200"/>
              </a:lnSpc>
              <a:buFont typeface="Arial"/>
              <a:buChar char="•"/>
            </a:pPr>
            <a:r>
              <a:rPr lang="en-US" sz="2600">
                <a:solidFill>
                  <a:srgbClr val="696D76"/>
                </a:solidFill>
                <a:latin typeface="Muli"/>
                <a:ea typeface="Muli"/>
                <a:cs typeface="Muli"/>
                <a:sym typeface="Muli"/>
              </a:rPr>
              <a:t>Surface smoothing: sử dụng 2 thuật toán chính là Laplacian và Taubin</a:t>
            </a:r>
          </a:p>
        </p:txBody>
      </p:sp>
      <p:sp>
        <p:nvSpPr>
          <p:cNvPr name="TextBox 16" id="16"/>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HẬU XỬ LÝ</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28261" y="4350675"/>
            <a:ext cx="6803835" cy="1699949"/>
          </a:xfrm>
          <a:prstGeom prst="rect">
            <a:avLst/>
          </a:prstGeom>
        </p:spPr>
        <p:txBody>
          <a:bodyPr anchor="t" rtlCol="false" tIns="0" lIns="0" bIns="0" rIns="0">
            <a:spAutoFit/>
          </a:bodyPr>
          <a:lstStyle/>
          <a:p>
            <a:pPr algn="ctr">
              <a:lnSpc>
                <a:spcPts val="6565"/>
              </a:lnSpc>
            </a:pPr>
            <a:r>
              <a:rPr lang="en-US" sz="6500" b="true">
                <a:solidFill>
                  <a:srgbClr val="0C1D4B"/>
                </a:solidFill>
                <a:latin typeface="Montserrat Heavy"/>
                <a:ea typeface="Montserrat Heavy"/>
                <a:cs typeface="Montserrat Heavy"/>
                <a:sym typeface="Montserrat Heavy"/>
              </a:rPr>
              <a:t>QUÁ TRÌNH TRIỂN KHAI</a:t>
            </a:r>
          </a:p>
        </p:txBody>
      </p:sp>
      <p:sp>
        <p:nvSpPr>
          <p:cNvPr name="TextBox 3" id="3"/>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4" id="4"/>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5" id="5"/>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6" id="6"/>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sp>
        <p:nvSpPr>
          <p:cNvPr name="TextBox 7" id="7"/>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8" id="8"/>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grpSp>
        <p:nvGrpSpPr>
          <p:cNvPr name="Group 9" id="9"/>
          <p:cNvGrpSpPr/>
          <p:nvPr/>
        </p:nvGrpSpPr>
        <p:grpSpPr>
          <a:xfrm rot="0">
            <a:off x="-3127839" y="9527146"/>
            <a:ext cx="22035035" cy="3296902"/>
            <a:chOff x="0" y="0"/>
            <a:chExt cx="5803466" cy="868320"/>
          </a:xfrm>
        </p:grpSpPr>
        <p:sp>
          <p:nvSpPr>
            <p:cNvPr name="Freeform 10" id="10"/>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11" id="11"/>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Freeform 14" id="14"/>
          <p:cNvSpPr/>
          <p:nvPr/>
        </p:nvSpPr>
        <p:spPr>
          <a:xfrm flipH="false" flipV="false" rot="0">
            <a:off x="11637614" y="3211494"/>
            <a:ext cx="5084227" cy="3864013"/>
          </a:xfrm>
          <a:custGeom>
            <a:avLst/>
            <a:gdLst/>
            <a:ahLst/>
            <a:cxnLst/>
            <a:rect r="r" b="b" t="t" l="l"/>
            <a:pathLst>
              <a:path h="3864013" w="5084227">
                <a:moveTo>
                  <a:pt x="0" y="0"/>
                </a:moveTo>
                <a:lnTo>
                  <a:pt x="5084228" y="0"/>
                </a:lnTo>
                <a:lnTo>
                  <a:pt x="5084228" y="3864012"/>
                </a:lnTo>
                <a:lnTo>
                  <a:pt x="0" y="38640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TextBox 9" id="9"/>
          <p:cNvSpPr txBox="true"/>
          <p:nvPr/>
        </p:nvSpPr>
        <p:spPr>
          <a:xfrm rot="0">
            <a:off x="328520" y="2463786"/>
            <a:ext cx="9490573" cy="7823214"/>
          </a:xfrm>
          <a:prstGeom prst="rect">
            <a:avLst/>
          </a:prstGeom>
        </p:spPr>
        <p:txBody>
          <a:bodyPr anchor="t" rtlCol="false" tIns="0" lIns="0" bIns="0" rIns="0">
            <a:spAutoFit/>
          </a:bodyPr>
          <a:lstStyle/>
          <a:p>
            <a:pPr algn="just" marL="561341" indent="-280670" lvl="1">
              <a:lnSpc>
                <a:spcPts val="5200"/>
              </a:lnSpc>
              <a:buFont typeface="Arial"/>
              <a:buChar char="•"/>
            </a:pPr>
            <a:r>
              <a:rPr lang="en-US" sz="2600">
                <a:solidFill>
                  <a:srgbClr val="696D76"/>
                </a:solidFill>
                <a:latin typeface="Muli"/>
                <a:ea typeface="Muli"/>
                <a:cs typeface="Muli"/>
                <a:sym typeface="Muli"/>
              </a:rPr>
              <a:t>Bộ dữ liệu ShapeNetCore được sử dụng để huấn luyện mô hình và đánh giá hệ thống. Đây là một bộ dữ liệu lớn và được sử dụng rộng rãi trong các nghiên cứu về tái tạo hình học và nhận diện vật thể 3D.</a:t>
            </a:r>
          </a:p>
          <a:p>
            <a:pPr algn="just" marL="561341" indent="-280670" lvl="1">
              <a:lnSpc>
                <a:spcPts val="5200"/>
              </a:lnSpc>
              <a:buFont typeface="Arial"/>
              <a:buChar char="•"/>
            </a:pPr>
            <a:r>
              <a:rPr lang="en-US" sz="2600">
                <a:solidFill>
                  <a:srgbClr val="696D76"/>
                </a:solidFill>
                <a:latin typeface="Muli"/>
                <a:ea typeface="Muli"/>
                <a:cs typeface="Muli"/>
                <a:sym typeface="Muli"/>
              </a:rPr>
              <a:t>Do ShapeNetCore không cung cấp sẵn ảnh RGB, hệ thống sử dụng bộ dữ liệu mở rộng đã render sẵn ảnh RGB từ nhiều góc chụp (Xu et al.).</a:t>
            </a:r>
          </a:p>
          <a:p>
            <a:pPr algn="just" marL="561341" indent="-280670" lvl="1">
              <a:lnSpc>
                <a:spcPts val="5200"/>
              </a:lnSpc>
              <a:buFont typeface="Arial"/>
              <a:buChar char="•"/>
            </a:pPr>
            <a:r>
              <a:rPr lang="en-US" sz="2600">
                <a:solidFill>
                  <a:srgbClr val="696D76"/>
                </a:solidFill>
                <a:latin typeface="Muli"/>
                <a:ea typeface="Muli"/>
                <a:cs typeface="Muli"/>
                <a:sym typeface="Muli"/>
              </a:rPr>
              <a:t>Mỗi object được render dưới 72 góc nhìn khác nhau gồm 36 easy views và 36 hard views. Kích thước mỗi ảnh 224x224.</a:t>
            </a:r>
          </a:p>
          <a:p>
            <a:pPr algn="just">
              <a:lnSpc>
                <a:spcPts val="5200"/>
              </a:lnSpc>
            </a:pPr>
          </a:p>
          <a:p>
            <a:pPr algn="just">
              <a:lnSpc>
                <a:spcPts val="5200"/>
              </a:lnSpc>
            </a:pPr>
          </a:p>
        </p:txBody>
      </p:sp>
      <p:sp>
        <p:nvSpPr>
          <p:cNvPr name="Freeform 10" id="10"/>
          <p:cNvSpPr/>
          <p:nvPr/>
        </p:nvSpPr>
        <p:spPr>
          <a:xfrm flipH="false" flipV="false" rot="0">
            <a:off x="10031199" y="4161257"/>
            <a:ext cx="7995774" cy="3778003"/>
          </a:xfrm>
          <a:custGeom>
            <a:avLst/>
            <a:gdLst/>
            <a:ahLst/>
            <a:cxnLst/>
            <a:rect r="r" b="b" t="t" l="l"/>
            <a:pathLst>
              <a:path h="3778003" w="7995774">
                <a:moveTo>
                  <a:pt x="0" y="0"/>
                </a:moveTo>
                <a:lnTo>
                  <a:pt x="7995774" y="0"/>
                </a:lnTo>
                <a:lnTo>
                  <a:pt x="7995774" y="3778003"/>
                </a:lnTo>
                <a:lnTo>
                  <a:pt x="0" y="3778003"/>
                </a:lnTo>
                <a:lnTo>
                  <a:pt x="0" y="0"/>
                </a:lnTo>
                <a:close/>
              </a:path>
            </a:pathLst>
          </a:custGeom>
          <a:blipFill>
            <a:blip r:embed="rId4"/>
            <a:stretch>
              <a:fillRect l="0" t="0" r="0" b="0"/>
            </a:stretch>
          </a:blipFill>
        </p:spPr>
      </p:sp>
      <p:sp>
        <p:nvSpPr>
          <p:cNvPr name="TextBox 11" id="11"/>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2" id="12"/>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3" id="13"/>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4" id="14"/>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5" id="15"/>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CHUẨN BỊ DỮ LIỆU</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3982316" y="3731977"/>
            <a:ext cx="10466141" cy="5547055"/>
          </a:xfrm>
          <a:custGeom>
            <a:avLst/>
            <a:gdLst/>
            <a:ahLst/>
            <a:cxnLst/>
            <a:rect r="r" b="b" t="t" l="l"/>
            <a:pathLst>
              <a:path h="5547055" w="10466141">
                <a:moveTo>
                  <a:pt x="0" y="0"/>
                </a:moveTo>
                <a:lnTo>
                  <a:pt x="10466141" y="0"/>
                </a:lnTo>
                <a:lnTo>
                  <a:pt x="10466141" y="5547055"/>
                </a:lnTo>
                <a:lnTo>
                  <a:pt x="0" y="5547055"/>
                </a:lnTo>
                <a:lnTo>
                  <a:pt x="0" y="0"/>
                </a:lnTo>
                <a:close/>
              </a:path>
            </a:pathLst>
          </a:custGeom>
          <a:blipFill>
            <a:blip r:embed="rId4"/>
            <a:stretch>
              <a:fillRect l="0" t="0" r="0" b="0"/>
            </a:stretch>
          </a:blipFill>
        </p:spPr>
      </p:sp>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328520" y="2213549"/>
            <a:ext cx="11839003" cy="1250423"/>
          </a:xfrm>
          <a:prstGeom prst="rect">
            <a:avLst/>
          </a:prstGeom>
        </p:spPr>
        <p:txBody>
          <a:bodyPr anchor="t" rtlCol="false" tIns="0" lIns="0" bIns="0" rIns="0">
            <a:spAutoFit/>
          </a:bodyPr>
          <a:lstStyle/>
          <a:p>
            <a:pPr algn="just" marL="561341" indent="-280670" lvl="1">
              <a:lnSpc>
                <a:spcPts val="5200"/>
              </a:lnSpc>
              <a:buFont typeface="Arial"/>
              <a:buChar char="•"/>
            </a:pPr>
            <a:r>
              <a:rPr lang="en-US" sz="2600">
                <a:solidFill>
                  <a:srgbClr val="696D76"/>
                </a:solidFill>
                <a:latin typeface="Muli"/>
                <a:ea typeface="Muli"/>
                <a:cs typeface="Muli"/>
                <a:sym typeface="Muli"/>
              </a:rPr>
              <a:t>Các đối tượng được lựa chọn tập trung vào nhóm vật thể nội thất, gồm 6 lớp với phân bố mẫu như trong hình:</a:t>
            </a:r>
          </a:p>
        </p:txBody>
      </p:sp>
      <p:sp>
        <p:nvSpPr>
          <p:cNvPr name="TextBox 15" id="15"/>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CHUẨN BỊ DỮ LIỆU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424800" y="1832581"/>
            <a:ext cx="7627731" cy="871247"/>
          </a:xfrm>
          <a:prstGeom prst="rect">
            <a:avLst/>
          </a:prstGeom>
        </p:spPr>
        <p:txBody>
          <a:bodyPr anchor="t" rtlCol="false" tIns="0" lIns="0" bIns="0" rIns="0">
            <a:spAutoFit/>
          </a:bodyPr>
          <a:lstStyle/>
          <a:p>
            <a:pPr algn="ctr">
              <a:lnSpc>
                <a:spcPts val="6565"/>
              </a:lnSpc>
            </a:pPr>
            <a:r>
              <a:rPr lang="en-US" b="true" sz="6500">
                <a:solidFill>
                  <a:srgbClr val="0C1D4B"/>
                </a:solidFill>
                <a:latin typeface="Montserrat Heavy"/>
                <a:ea typeface="Montserrat Heavy"/>
                <a:cs typeface="Montserrat Heavy"/>
                <a:sym typeface="Montserrat Heavy"/>
              </a:rPr>
              <a:t>MỤC LỤC</a:t>
            </a:r>
          </a:p>
        </p:txBody>
      </p:sp>
      <p:sp>
        <p:nvSpPr>
          <p:cNvPr name="TextBox 3" id="3"/>
          <p:cNvSpPr txBox="true"/>
          <p:nvPr/>
        </p:nvSpPr>
        <p:spPr>
          <a:xfrm rot="0">
            <a:off x="6188492" y="3176149"/>
            <a:ext cx="6100348" cy="3961131"/>
          </a:xfrm>
          <a:prstGeom prst="rect">
            <a:avLst/>
          </a:prstGeom>
        </p:spPr>
        <p:txBody>
          <a:bodyPr anchor="t" rtlCol="false" tIns="0" lIns="0" bIns="0" rIns="0">
            <a:spAutoFit/>
          </a:bodyPr>
          <a:lstStyle/>
          <a:p>
            <a:pPr algn="just" marL="690879" indent="-345439" lvl="1">
              <a:lnSpc>
                <a:spcPts val="6399"/>
              </a:lnSpc>
              <a:buAutoNum type="arabicPeriod" startAt="1"/>
            </a:pPr>
            <a:r>
              <a:rPr lang="en-US" b="true" sz="3199">
                <a:solidFill>
                  <a:srgbClr val="0C1D4B"/>
                </a:solidFill>
                <a:latin typeface="Montserrat Bold"/>
                <a:ea typeface="Montserrat Bold"/>
                <a:cs typeface="Montserrat Bold"/>
                <a:sym typeface="Montserrat Bold"/>
              </a:rPr>
              <a:t>Tổng quan đề tài</a:t>
            </a:r>
          </a:p>
          <a:p>
            <a:pPr algn="just" marL="690879" indent="-345439" lvl="1">
              <a:lnSpc>
                <a:spcPts val="6399"/>
              </a:lnSpc>
              <a:buAutoNum type="arabicPeriod" startAt="1"/>
            </a:pPr>
            <a:r>
              <a:rPr lang="en-US" b="true" sz="3199">
                <a:solidFill>
                  <a:srgbClr val="0C1D4B"/>
                </a:solidFill>
                <a:latin typeface="Montserrat Bold"/>
                <a:ea typeface="Montserrat Bold"/>
                <a:cs typeface="Montserrat Bold"/>
                <a:sym typeface="Montserrat Bold"/>
              </a:rPr>
              <a:t>Tổng quan giải pháp</a:t>
            </a:r>
          </a:p>
          <a:p>
            <a:pPr algn="just" marL="690879" indent="-345439" lvl="1">
              <a:lnSpc>
                <a:spcPts val="6399"/>
              </a:lnSpc>
              <a:buAutoNum type="arabicPeriod" startAt="1"/>
            </a:pPr>
            <a:r>
              <a:rPr lang="en-US" b="true" sz="3199">
                <a:solidFill>
                  <a:srgbClr val="0C1D4B"/>
                </a:solidFill>
                <a:latin typeface="Montserrat Bold"/>
                <a:ea typeface="Montserrat Bold"/>
                <a:cs typeface="Montserrat Bold"/>
                <a:sym typeface="Montserrat Bold"/>
              </a:rPr>
              <a:t>Quá trình triển khai</a:t>
            </a:r>
          </a:p>
          <a:p>
            <a:pPr algn="just" marL="690879" indent="-345439" lvl="1">
              <a:lnSpc>
                <a:spcPts val="6399"/>
              </a:lnSpc>
              <a:buAutoNum type="arabicPeriod" startAt="1"/>
            </a:pPr>
            <a:r>
              <a:rPr lang="en-US" b="true" sz="3199">
                <a:solidFill>
                  <a:srgbClr val="0C1D4B"/>
                </a:solidFill>
                <a:latin typeface="Montserrat Bold"/>
                <a:ea typeface="Montserrat Bold"/>
                <a:cs typeface="Montserrat Bold"/>
                <a:sym typeface="Montserrat Bold"/>
              </a:rPr>
              <a:t>Đánh giá kết quả</a:t>
            </a:r>
          </a:p>
          <a:p>
            <a:pPr algn="just" marL="690879" indent="-345439" lvl="1">
              <a:lnSpc>
                <a:spcPts val="6399"/>
              </a:lnSpc>
              <a:buAutoNum type="arabicPeriod" startAt="1"/>
            </a:pPr>
            <a:r>
              <a:rPr lang="en-US" b="true" sz="3199">
                <a:solidFill>
                  <a:srgbClr val="0C1D4B"/>
                </a:solidFill>
                <a:latin typeface="Montserrat Bold"/>
                <a:ea typeface="Montserrat Bold"/>
                <a:cs typeface="Montserrat Bold"/>
                <a:sym typeface="Montserrat Bold"/>
              </a:rPr>
              <a:t>Demo</a:t>
            </a:r>
          </a:p>
        </p:txBody>
      </p:sp>
      <p:sp>
        <p:nvSpPr>
          <p:cNvPr name="Freeform 4" id="4"/>
          <p:cNvSpPr/>
          <p:nvPr/>
        </p:nvSpPr>
        <p:spPr>
          <a:xfrm flipH="false" flipV="false" rot="0">
            <a:off x="8617796" y="8661280"/>
            <a:ext cx="1052409" cy="263102"/>
          </a:xfrm>
          <a:custGeom>
            <a:avLst/>
            <a:gdLst/>
            <a:ahLst/>
            <a:cxnLst/>
            <a:rect r="r" b="b" t="t" l="l"/>
            <a:pathLst>
              <a:path h="263102" w="1052409">
                <a:moveTo>
                  <a:pt x="0" y="0"/>
                </a:moveTo>
                <a:lnTo>
                  <a:pt x="1052408" y="0"/>
                </a:lnTo>
                <a:lnTo>
                  <a:pt x="1052408" y="263102"/>
                </a:lnTo>
                <a:lnTo>
                  <a:pt x="0" y="263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3127839" y="9527146"/>
            <a:ext cx="22035035" cy="3296902"/>
            <a:chOff x="0" y="0"/>
            <a:chExt cx="5803466" cy="868320"/>
          </a:xfrm>
        </p:grpSpPr>
        <p:sp>
          <p:nvSpPr>
            <p:cNvPr name="Freeform 6" id="6"/>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7" id="7"/>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TextBox 8" id="8"/>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9" id="9"/>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Freeform 10" id="10"/>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4"/>
            <a:stretch>
              <a:fillRect l="0" t="0" r="0" b="0"/>
            </a:stretch>
          </a:blipFill>
        </p:spPr>
      </p:sp>
      <p:sp>
        <p:nvSpPr>
          <p:cNvPr name="Freeform 11" id="11"/>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5"/>
            <a:stretch>
              <a:fillRect l="0" t="0" r="0" b="0"/>
            </a:stretch>
          </a:blipFill>
          <a:ln cap="sq">
            <a:noFill/>
            <a:prstDash val="solid"/>
            <a:miter/>
          </a:ln>
        </p:spPr>
      </p:sp>
      <p:sp>
        <p:nvSpPr>
          <p:cNvPr name="AutoShape 12" id="12"/>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sp>
        <p:nvSpPr>
          <p:cNvPr name="TextBox 13" id="13"/>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4" id="14"/>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3922128" y="3703402"/>
            <a:ext cx="10526329" cy="5526323"/>
          </a:xfrm>
          <a:custGeom>
            <a:avLst/>
            <a:gdLst/>
            <a:ahLst/>
            <a:cxnLst/>
            <a:rect r="r" b="b" t="t" l="l"/>
            <a:pathLst>
              <a:path h="5526323" w="10526329">
                <a:moveTo>
                  <a:pt x="0" y="0"/>
                </a:moveTo>
                <a:lnTo>
                  <a:pt x="10526329" y="0"/>
                </a:lnTo>
                <a:lnTo>
                  <a:pt x="10526329" y="5526323"/>
                </a:lnTo>
                <a:lnTo>
                  <a:pt x="0" y="5526323"/>
                </a:lnTo>
                <a:lnTo>
                  <a:pt x="0" y="0"/>
                </a:lnTo>
                <a:close/>
              </a:path>
            </a:pathLst>
          </a:custGeom>
          <a:blipFill>
            <a:blip r:embed="rId4"/>
            <a:stretch>
              <a:fillRect l="0" t="0" r="0" b="0"/>
            </a:stretch>
          </a:blipFill>
        </p:spPr>
      </p:sp>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328520" y="2157704"/>
            <a:ext cx="14774539" cy="1250423"/>
          </a:xfrm>
          <a:prstGeom prst="rect">
            <a:avLst/>
          </a:prstGeom>
        </p:spPr>
        <p:txBody>
          <a:bodyPr anchor="t" rtlCol="false" tIns="0" lIns="0" bIns="0" rIns="0">
            <a:spAutoFit/>
          </a:bodyPr>
          <a:lstStyle/>
          <a:p>
            <a:pPr algn="just" marL="561341" indent="-280670" lvl="1">
              <a:lnSpc>
                <a:spcPts val="5200"/>
              </a:lnSpc>
              <a:buFont typeface="Arial"/>
              <a:buChar char="•"/>
            </a:pPr>
            <a:r>
              <a:rPr lang="en-US" sz="2600">
                <a:solidFill>
                  <a:srgbClr val="696D76"/>
                </a:solidFill>
                <a:latin typeface="Muli"/>
                <a:ea typeface="Muli"/>
                <a:cs typeface="Muli"/>
                <a:sym typeface="Muli"/>
              </a:rPr>
              <a:t>Do có sự chênh lệch đáng kể về số lượng mẫu giữa các lớp → mất cân bằng dữ liệu. Do đó cần phải downsample các lớp có số lượng mẫu lớn để cân bằng dữ liệu.</a:t>
            </a:r>
          </a:p>
        </p:txBody>
      </p:sp>
      <p:sp>
        <p:nvSpPr>
          <p:cNvPr name="TextBox 15" id="15"/>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CHUẨN BỊ DỮ LIỆU</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4765757" y="4042682"/>
            <a:ext cx="8297010" cy="5484464"/>
          </a:xfrm>
          <a:custGeom>
            <a:avLst/>
            <a:gdLst/>
            <a:ahLst/>
            <a:cxnLst/>
            <a:rect r="r" b="b" t="t" l="l"/>
            <a:pathLst>
              <a:path h="5484464" w="8297010">
                <a:moveTo>
                  <a:pt x="0" y="0"/>
                </a:moveTo>
                <a:lnTo>
                  <a:pt x="8297010" y="0"/>
                </a:lnTo>
                <a:lnTo>
                  <a:pt x="8297010" y="5484464"/>
                </a:lnTo>
                <a:lnTo>
                  <a:pt x="0" y="5484464"/>
                </a:lnTo>
                <a:lnTo>
                  <a:pt x="0" y="0"/>
                </a:lnTo>
                <a:close/>
              </a:path>
            </a:pathLst>
          </a:custGeom>
          <a:blipFill>
            <a:blip r:embed="rId4"/>
            <a:stretch>
              <a:fillRect l="0" t="0" r="0" b="0"/>
            </a:stretch>
          </a:blipFill>
        </p:spPr>
      </p:sp>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328520" y="2087355"/>
            <a:ext cx="17569629" cy="1907702"/>
          </a:xfrm>
          <a:prstGeom prst="rect">
            <a:avLst/>
          </a:prstGeom>
        </p:spPr>
        <p:txBody>
          <a:bodyPr anchor="t" rtlCol="false" tIns="0" lIns="0" bIns="0" rIns="0">
            <a:spAutoFit/>
          </a:bodyPr>
          <a:lstStyle/>
          <a:p>
            <a:pPr algn="just" marL="561341" indent="-280670" lvl="1">
              <a:lnSpc>
                <a:spcPts val="5200"/>
              </a:lnSpc>
              <a:buFont typeface="Arial"/>
              <a:buChar char="•"/>
            </a:pPr>
            <a:r>
              <a:rPr lang="en-US" sz="2600">
                <a:solidFill>
                  <a:srgbClr val="696D76"/>
                </a:solidFill>
                <a:latin typeface="Muli"/>
                <a:ea typeface="Muli"/>
                <a:cs typeface="Muli"/>
                <a:sym typeface="Muli"/>
              </a:rPr>
              <a:t>Tiến hành chia các tập train, validation, test theo tỉ lệ 80:10:10</a:t>
            </a:r>
          </a:p>
          <a:p>
            <a:pPr algn="just" marL="561341" indent="-280670" lvl="1">
              <a:lnSpc>
                <a:spcPts val="5200"/>
              </a:lnSpc>
              <a:buFont typeface="Arial"/>
              <a:buChar char="•"/>
            </a:pPr>
            <a:r>
              <a:rPr lang="en-US" sz="2600">
                <a:solidFill>
                  <a:srgbClr val="696D76"/>
                </a:solidFill>
                <a:latin typeface="Muli"/>
                <a:ea typeface="Muli"/>
                <a:cs typeface="Muli"/>
                <a:sym typeface="Muli"/>
              </a:rPr>
              <a:t>Mỗi object tương ứng với một point cloud ground truth. Chọn 24 ảnh ngẫu nhiên từ 36 ảnh easy views cho mỗi object. Một sample bao gồm ảnh RGB, point cloud tương ứng, object ID, nhãn lớp.</a:t>
            </a:r>
          </a:p>
        </p:txBody>
      </p:sp>
      <p:sp>
        <p:nvSpPr>
          <p:cNvPr name="TextBox 15" id="15"/>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CHUẨN BỊ DỮ LIỆU</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TextBox 9" id="9"/>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0" id="10"/>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1" id="11"/>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2" id="12"/>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3" id="13"/>
          <p:cNvSpPr txBox="true"/>
          <p:nvPr/>
        </p:nvSpPr>
        <p:spPr>
          <a:xfrm rot="0">
            <a:off x="359186" y="3103718"/>
            <a:ext cx="17569629" cy="3879539"/>
          </a:xfrm>
          <a:prstGeom prst="rect">
            <a:avLst/>
          </a:prstGeom>
        </p:spPr>
        <p:txBody>
          <a:bodyPr anchor="t" rtlCol="false" tIns="0" lIns="0" bIns="0" rIns="0">
            <a:spAutoFit/>
          </a:bodyPr>
          <a:lstStyle/>
          <a:p>
            <a:pPr algn="just" marL="561341" indent="-280670" lvl="1">
              <a:lnSpc>
                <a:spcPts val="5200"/>
              </a:lnSpc>
              <a:buFont typeface="Arial"/>
              <a:buChar char="•"/>
            </a:pPr>
            <a:r>
              <a:rPr lang="en-US" sz="2600">
                <a:solidFill>
                  <a:srgbClr val="696D76"/>
                </a:solidFill>
                <a:latin typeface="Muli"/>
                <a:ea typeface="Muli"/>
                <a:cs typeface="Muli"/>
                <a:sym typeface="Muli"/>
              </a:rPr>
              <a:t>Trong bài toán tạo point cloud, đầu ra là tập hợp điểm 3D không có thứ tự, nên không thể dụng các metric thông thường như accuracy hay F1-score.</a:t>
            </a:r>
          </a:p>
          <a:p>
            <a:pPr algn="just" marL="561341" indent="-280670" lvl="1">
              <a:lnSpc>
                <a:spcPts val="5200"/>
              </a:lnSpc>
              <a:buFont typeface="Arial"/>
              <a:buChar char="•"/>
            </a:pPr>
            <a:r>
              <a:rPr lang="en-US" sz="2600">
                <a:solidFill>
                  <a:srgbClr val="696D76"/>
                </a:solidFill>
                <a:latin typeface="Muli"/>
                <a:ea typeface="Muli"/>
                <a:cs typeface="Muli"/>
                <a:sym typeface="Muli"/>
              </a:rPr>
              <a:t>Do đó Chamfer Distance (CD) và Earth Mover’s Distancer (EMD) được sử dụng vì:</a:t>
            </a:r>
          </a:p>
          <a:p>
            <a:pPr algn="just" marL="1122681" indent="-374227" lvl="2">
              <a:lnSpc>
                <a:spcPts val="5200"/>
              </a:lnSpc>
              <a:buFont typeface="Arial"/>
              <a:buChar char="⚬"/>
            </a:pPr>
            <a:r>
              <a:rPr lang="en-US" sz="2600">
                <a:solidFill>
                  <a:srgbClr val="696D76"/>
                </a:solidFill>
                <a:latin typeface="Muli"/>
                <a:ea typeface="Muli"/>
                <a:cs typeface="Muli"/>
                <a:sym typeface="Muli"/>
              </a:rPr>
              <a:t>Phản ánh được mức độ gần giống giữa 2 point cloud.</a:t>
            </a:r>
          </a:p>
          <a:p>
            <a:pPr algn="just" marL="1122681" indent="-374227" lvl="2">
              <a:lnSpc>
                <a:spcPts val="5200"/>
              </a:lnSpc>
              <a:buFont typeface="Arial"/>
              <a:buChar char="⚬"/>
            </a:pPr>
            <a:r>
              <a:rPr lang="en-US" sz="2600">
                <a:solidFill>
                  <a:srgbClr val="696D76"/>
                </a:solidFill>
                <a:latin typeface="Muli"/>
                <a:ea typeface="Muli"/>
                <a:cs typeface="Muli"/>
                <a:sym typeface="Muli"/>
              </a:rPr>
              <a:t>Phù hợp cho dữ liệu không thứ tự và không có cấu trúc rõ ràng.</a:t>
            </a:r>
          </a:p>
          <a:p>
            <a:pPr algn="just" marL="1122681" indent="-374227" lvl="2">
              <a:lnSpc>
                <a:spcPts val="5200"/>
              </a:lnSpc>
              <a:buFont typeface="Arial"/>
              <a:buChar char="⚬"/>
            </a:pPr>
            <a:r>
              <a:rPr lang="en-US" sz="2600">
                <a:solidFill>
                  <a:srgbClr val="696D76"/>
                </a:solidFill>
                <a:latin typeface="Muli"/>
                <a:ea typeface="Muli"/>
                <a:cs typeface="Muli"/>
                <a:sym typeface="Muli"/>
              </a:rPr>
              <a:t>Được dùng phổ biến trong các nghiên cứu tái tạo 3D hiện đại.</a:t>
            </a:r>
          </a:p>
        </p:txBody>
      </p:sp>
      <p:sp>
        <p:nvSpPr>
          <p:cNvPr name="TextBox 14" id="14"/>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LỰA CHỌN HÀM LOSS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TextBox 9" id="9"/>
          <p:cNvSpPr txBox="true"/>
          <p:nvPr/>
        </p:nvSpPr>
        <p:spPr>
          <a:xfrm rot="0">
            <a:off x="507205" y="2901727"/>
            <a:ext cx="4694965" cy="593144"/>
          </a:xfrm>
          <a:prstGeom prst="rect">
            <a:avLst/>
          </a:prstGeom>
        </p:spPr>
        <p:txBody>
          <a:bodyPr anchor="t" rtlCol="false" tIns="0" lIns="0" bIns="0" rIns="0">
            <a:spAutoFit/>
          </a:bodyPr>
          <a:lstStyle/>
          <a:p>
            <a:pPr algn="just" marL="561341" indent="-280670" lvl="1">
              <a:lnSpc>
                <a:spcPts val="5200"/>
              </a:lnSpc>
              <a:buFont typeface="Arial"/>
              <a:buChar char="•"/>
            </a:pPr>
            <a:r>
              <a:rPr lang="en-US" sz="2600">
                <a:solidFill>
                  <a:srgbClr val="696D76"/>
                </a:solidFill>
                <a:latin typeface="Muli"/>
                <a:ea typeface="Muli"/>
                <a:cs typeface="Muli"/>
                <a:sym typeface="Muli"/>
              </a:rPr>
              <a:t>Chamfer Distance:</a:t>
            </a:r>
          </a:p>
        </p:txBody>
      </p:sp>
      <p:sp>
        <p:nvSpPr>
          <p:cNvPr name="Freeform 10" id="10"/>
          <p:cNvSpPr/>
          <p:nvPr/>
        </p:nvSpPr>
        <p:spPr>
          <a:xfrm flipH="false" flipV="false" rot="0">
            <a:off x="668502" y="4094946"/>
            <a:ext cx="8475498" cy="1440417"/>
          </a:xfrm>
          <a:custGeom>
            <a:avLst/>
            <a:gdLst/>
            <a:ahLst/>
            <a:cxnLst/>
            <a:rect r="r" b="b" t="t" l="l"/>
            <a:pathLst>
              <a:path h="1440417" w="8475498">
                <a:moveTo>
                  <a:pt x="0" y="0"/>
                </a:moveTo>
                <a:lnTo>
                  <a:pt x="8475498" y="0"/>
                </a:lnTo>
                <a:lnTo>
                  <a:pt x="8475498" y="1440417"/>
                </a:lnTo>
                <a:lnTo>
                  <a:pt x="0" y="1440417"/>
                </a:lnTo>
                <a:lnTo>
                  <a:pt x="0" y="0"/>
                </a:lnTo>
                <a:close/>
              </a:path>
            </a:pathLst>
          </a:custGeom>
          <a:blipFill>
            <a:blip r:embed="rId4"/>
            <a:stretch>
              <a:fillRect l="0" t="0" r="0" b="0"/>
            </a:stretch>
          </a:blipFill>
        </p:spPr>
      </p:sp>
      <p:sp>
        <p:nvSpPr>
          <p:cNvPr name="TextBox 11" id="11"/>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2" id="12"/>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3" id="13"/>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4" id="14"/>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5" id="15"/>
          <p:cNvSpPr txBox="true"/>
          <p:nvPr/>
        </p:nvSpPr>
        <p:spPr>
          <a:xfrm rot="0">
            <a:off x="245929" y="5877713"/>
            <a:ext cx="8898071" cy="3222260"/>
          </a:xfrm>
          <a:prstGeom prst="rect">
            <a:avLst/>
          </a:prstGeom>
        </p:spPr>
        <p:txBody>
          <a:bodyPr anchor="t" rtlCol="false" tIns="0" lIns="0" bIns="0" rIns="0">
            <a:spAutoFit/>
          </a:bodyPr>
          <a:lstStyle/>
          <a:p>
            <a:pPr algn="just" marL="561341" indent="-280670" lvl="1">
              <a:lnSpc>
                <a:spcPts val="5200"/>
              </a:lnSpc>
              <a:buFont typeface="Arial"/>
              <a:buChar char="•"/>
            </a:pPr>
            <a:r>
              <a:rPr lang="en-US" sz="2600">
                <a:solidFill>
                  <a:srgbClr val="696D76"/>
                </a:solidFill>
                <a:latin typeface="Muli"/>
                <a:ea typeface="Muli"/>
                <a:cs typeface="Muli"/>
                <a:sym typeface="Muli"/>
              </a:rPr>
              <a:t>Trong đó:</a:t>
            </a:r>
          </a:p>
          <a:p>
            <a:pPr algn="just" marL="1122681" indent="-374227" lvl="2">
              <a:lnSpc>
                <a:spcPts val="5200"/>
              </a:lnSpc>
              <a:buFont typeface="Arial"/>
              <a:buChar char="⚬"/>
            </a:pPr>
            <a:r>
              <a:rPr lang="en-US" sz="2600">
                <a:solidFill>
                  <a:srgbClr val="696D76"/>
                </a:solidFill>
                <a:latin typeface="Muli"/>
                <a:ea typeface="Muli"/>
                <a:cs typeface="Muli"/>
                <a:sym typeface="Muli"/>
              </a:rPr>
              <a:t>Thành phần 1: khoảng cách trung bình từ điểm dự đoán đến ground truth</a:t>
            </a:r>
          </a:p>
          <a:p>
            <a:pPr algn="just" marL="1122681" indent="-374227" lvl="2">
              <a:lnSpc>
                <a:spcPts val="5200"/>
              </a:lnSpc>
              <a:buFont typeface="Arial"/>
              <a:buChar char="⚬"/>
            </a:pPr>
            <a:r>
              <a:rPr lang="en-US" sz="2600">
                <a:solidFill>
                  <a:srgbClr val="696D76"/>
                </a:solidFill>
                <a:latin typeface="Muli"/>
                <a:ea typeface="Muli"/>
                <a:cs typeface="Muli"/>
                <a:sym typeface="Muli"/>
              </a:rPr>
              <a:t>Thành phần 2: khoảng cách trung bình từ điểm ground truth đến dự đoán</a:t>
            </a:r>
          </a:p>
        </p:txBody>
      </p:sp>
      <p:sp>
        <p:nvSpPr>
          <p:cNvPr name="Freeform 16" id="16"/>
          <p:cNvSpPr/>
          <p:nvPr/>
        </p:nvSpPr>
        <p:spPr>
          <a:xfrm flipH="false" flipV="false" rot="0">
            <a:off x="10223409" y="4094946"/>
            <a:ext cx="6071492" cy="1247007"/>
          </a:xfrm>
          <a:custGeom>
            <a:avLst/>
            <a:gdLst/>
            <a:ahLst/>
            <a:cxnLst/>
            <a:rect r="r" b="b" t="t" l="l"/>
            <a:pathLst>
              <a:path h="1247007" w="6071492">
                <a:moveTo>
                  <a:pt x="0" y="0"/>
                </a:moveTo>
                <a:lnTo>
                  <a:pt x="6071492" y="0"/>
                </a:lnTo>
                <a:lnTo>
                  <a:pt x="6071492" y="1247007"/>
                </a:lnTo>
                <a:lnTo>
                  <a:pt x="0" y="1247007"/>
                </a:lnTo>
                <a:lnTo>
                  <a:pt x="0" y="0"/>
                </a:lnTo>
                <a:close/>
              </a:path>
            </a:pathLst>
          </a:custGeom>
          <a:blipFill>
            <a:blip r:embed="rId5"/>
            <a:stretch>
              <a:fillRect l="0" t="0" r="0" b="0"/>
            </a:stretch>
          </a:blipFill>
        </p:spPr>
      </p:sp>
      <p:sp>
        <p:nvSpPr>
          <p:cNvPr name="TextBox 17" id="17"/>
          <p:cNvSpPr txBox="true"/>
          <p:nvPr/>
        </p:nvSpPr>
        <p:spPr>
          <a:xfrm rot="0">
            <a:off x="10223409" y="2901727"/>
            <a:ext cx="4706977" cy="593144"/>
          </a:xfrm>
          <a:prstGeom prst="rect">
            <a:avLst/>
          </a:prstGeom>
        </p:spPr>
        <p:txBody>
          <a:bodyPr anchor="t" rtlCol="false" tIns="0" lIns="0" bIns="0" rIns="0">
            <a:spAutoFit/>
          </a:bodyPr>
          <a:lstStyle/>
          <a:p>
            <a:pPr algn="just" marL="561341" indent="-280670" lvl="1">
              <a:lnSpc>
                <a:spcPts val="5200"/>
              </a:lnSpc>
              <a:buFont typeface="Arial"/>
              <a:buChar char="•"/>
            </a:pPr>
            <a:r>
              <a:rPr lang="en-US" sz="2600">
                <a:solidFill>
                  <a:srgbClr val="696D76"/>
                </a:solidFill>
                <a:latin typeface="Muli"/>
                <a:ea typeface="Muli"/>
                <a:cs typeface="Muli"/>
                <a:sym typeface="Muli"/>
              </a:rPr>
              <a:t>Earth Mover’s Distance:</a:t>
            </a:r>
          </a:p>
        </p:txBody>
      </p:sp>
      <p:sp>
        <p:nvSpPr>
          <p:cNvPr name="TextBox 18" id="18"/>
          <p:cNvSpPr txBox="true"/>
          <p:nvPr/>
        </p:nvSpPr>
        <p:spPr>
          <a:xfrm rot="0">
            <a:off x="10223409" y="5877713"/>
            <a:ext cx="7180382" cy="1907702"/>
          </a:xfrm>
          <a:prstGeom prst="rect">
            <a:avLst/>
          </a:prstGeom>
        </p:spPr>
        <p:txBody>
          <a:bodyPr anchor="t" rtlCol="false" tIns="0" lIns="0" bIns="0" rIns="0">
            <a:spAutoFit/>
          </a:bodyPr>
          <a:lstStyle/>
          <a:p>
            <a:pPr algn="just" marL="561341" indent="-280670" lvl="1">
              <a:lnSpc>
                <a:spcPts val="5200"/>
              </a:lnSpc>
              <a:buFont typeface="Arial"/>
              <a:buChar char="•"/>
            </a:pPr>
            <a:r>
              <a:rPr lang="en-US" sz="2600">
                <a:solidFill>
                  <a:srgbClr val="696D76"/>
                </a:solidFill>
                <a:latin typeface="Muli"/>
                <a:ea typeface="Muli"/>
                <a:cs typeface="Muli"/>
                <a:sym typeface="Muli"/>
              </a:rPr>
              <a:t>Trong đó:</a:t>
            </a:r>
          </a:p>
          <a:p>
            <a:pPr algn="just" marL="1122681" indent="-374227" lvl="2">
              <a:lnSpc>
                <a:spcPts val="5200"/>
              </a:lnSpc>
              <a:buFont typeface="Arial"/>
              <a:buChar char="⚬"/>
            </a:pPr>
            <a:r>
              <a:rPr lang="en-US" sz="2600">
                <a:solidFill>
                  <a:srgbClr val="696D76"/>
                </a:solidFill>
                <a:latin typeface="Muli"/>
                <a:ea typeface="Muli"/>
                <a:cs typeface="Muli"/>
                <a:sym typeface="Muli"/>
              </a:rPr>
              <a:t>φ : S</a:t>
            </a:r>
            <a:r>
              <a:rPr lang="en-US" sz="2600">
                <a:solidFill>
                  <a:srgbClr val="696D76"/>
                </a:solidFill>
                <a:latin typeface="Muli"/>
                <a:ea typeface="Muli"/>
                <a:cs typeface="Muli"/>
                <a:sym typeface="Muli"/>
              </a:rPr>
              <a:t>1</a:t>
            </a:r>
            <a:r>
              <a:rPr lang="en-US" sz="2600">
                <a:solidFill>
                  <a:srgbClr val="696D76"/>
                </a:solidFill>
                <a:latin typeface="Muli"/>
                <a:ea typeface="Muli"/>
                <a:cs typeface="Muli"/>
                <a:sym typeface="Muli"/>
              </a:rPr>
              <a:t> → S</a:t>
            </a:r>
            <a:r>
              <a:rPr lang="en-US" sz="2600">
                <a:solidFill>
                  <a:srgbClr val="696D76"/>
                </a:solidFill>
                <a:latin typeface="Muli"/>
                <a:ea typeface="Muli"/>
                <a:cs typeface="Muli"/>
                <a:sym typeface="Muli"/>
              </a:rPr>
              <a:t>2</a:t>
            </a:r>
            <a:r>
              <a:rPr lang="en-US" sz="2600">
                <a:solidFill>
                  <a:srgbClr val="696D76"/>
                </a:solidFill>
                <a:latin typeface="Muli"/>
                <a:ea typeface="Muli"/>
                <a:cs typeface="Muli"/>
                <a:sym typeface="Muli"/>
              </a:rPr>
              <a:t> : ánh xạ một - một giữa 2 tập điểm</a:t>
            </a:r>
          </a:p>
        </p:txBody>
      </p:sp>
      <p:sp>
        <p:nvSpPr>
          <p:cNvPr name="TextBox 19" id="19"/>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LỰA CHỌN HÀM LOSS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4235109" y="4902556"/>
            <a:ext cx="9668041" cy="3924393"/>
          </a:xfrm>
          <a:custGeom>
            <a:avLst/>
            <a:gdLst/>
            <a:ahLst/>
            <a:cxnLst/>
            <a:rect r="r" b="b" t="t" l="l"/>
            <a:pathLst>
              <a:path h="3924393" w="9668041">
                <a:moveTo>
                  <a:pt x="0" y="0"/>
                </a:moveTo>
                <a:lnTo>
                  <a:pt x="9668040" y="0"/>
                </a:lnTo>
                <a:lnTo>
                  <a:pt x="9668040" y="3924393"/>
                </a:lnTo>
                <a:lnTo>
                  <a:pt x="0" y="3924393"/>
                </a:lnTo>
                <a:lnTo>
                  <a:pt x="0" y="0"/>
                </a:lnTo>
                <a:close/>
              </a:path>
            </a:pathLst>
          </a:custGeom>
          <a:blipFill>
            <a:blip r:embed="rId4"/>
            <a:stretch>
              <a:fillRect l="0" t="0" r="0" b="0"/>
            </a:stretch>
          </a:blipFill>
        </p:spPr>
      </p:sp>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507205" y="2754133"/>
            <a:ext cx="17123848" cy="1907702"/>
          </a:xfrm>
          <a:prstGeom prst="rect">
            <a:avLst/>
          </a:prstGeom>
        </p:spPr>
        <p:txBody>
          <a:bodyPr anchor="t" rtlCol="false" tIns="0" lIns="0" bIns="0" rIns="0">
            <a:spAutoFit/>
          </a:bodyPr>
          <a:lstStyle/>
          <a:p>
            <a:pPr algn="just">
              <a:lnSpc>
                <a:spcPts val="5200"/>
              </a:lnSpc>
            </a:pPr>
            <a:r>
              <a:rPr lang="en-US" sz="2600">
                <a:solidFill>
                  <a:srgbClr val="696D76"/>
                </a:solidFill>
                <a:latin typeface="Muli"/>
                <a:ea typeface="Muli"/>
                <a:cs typeface="Muli"/>
                <a:sym typeface="Muli"/>
              </a:rPr>
              <a:t>Mô hình gốc ban đầu chỉ nhận ảnh đầu vào RGB (3 kênh). Do đó kiến trúc mô hình đã được điều chỉnh để nhận đầu vào là ảnh RGB-D (4 kênh). Phần còn lại của kiến trúc CNN vẫn được giữ nguyên, kế thừa từ thiết kế gốc của Pixel2Point.</a:t>
            </a:r>
          </a:p>
        </p:txBody>
      </p:sp>
      <p:sp>
        <p:nvSpPr>
          <p:cNvPr name="TextBox 15" id="15"/>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TINH CHỈNH MÔ HÌNH</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graphicFrame>
        <p:nvGraphicFramePr>
          <p:cNvPr name="Table 9" id="9"/>
          <p:cNvGraphicFramePr>
            <a:graphicFrameLocks noGrp="true"/>
          </p:cNvGraphicFramePr>
          <p:nvPr/>
        </p:nvGraphicFramePr>
        <p:xfrm>
          <a:off x="7133257" y="1807175"/>
          <a:ext cx="7315200" cy="7477125"/>
        </p:xfrm>
        <a:graphic>
          <a:graphicData uri="http://schemas.openxmlformats.org/drawingml/2006/table">
            <a:tbl>
              <a:tblPr/>
              <a:tblGrid>
                <a:gridCol w="3657600"/>
                <a:gridCol w="3657600"/>
              </a:tblGrid>
              <a:tr h="947805">
                <a:tc>
                  <a:txBody>
                    <a:bodyPr anchor="t" rtlCol="false"/>
                    <a:lstStyle/>
                    <a:p>
                      <a:pPr algn="ctr">
                        <a:lnSpc>
                          <a:spcPts val="3639"/>
                        </a:lnSpc>
                        <a:defRPr/>
                      </a:pPr>
                      <a:r>
                        <a:rPr lang="en-US" sz="2599" b="true">
                          <a:solidFill>
                            <a:srgbClr val="000000"/>
                          </a:solidFill>
                          <a:latin typeface="Muli Bold"/>
                          <a:ea typeface="Muli Bold"/>
                          <a:cs typeface="Muli Bold"/>
                          <a:sym typeface="Muli Bold"/>
                        </a:rPr>
                        <a:t>Thông tin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9D9D9"/>
                    </a:solidFill>
                  </a:tcPr>
                </a:tc>
                <a:tc>
                  <a:txBody>
                    <a:bodyPr anchor="t" rtlCol="false"/>
                    <a:lstStyle/>
                    <a:p>
                      <a:pPr algn="ctr">
                        <a:lnSpc>
                          <a:spcPts val="3639"/>
                        </a:lnSpc>
                        <a:defRPr/>
                      </a:pPr>
                      <a:r>
                        <a:rPr lang="en-US" sz="2599" b="true">
                          <a:solidFill>
                            <a:srgbClr val="000000"/>
                          </a:solidFill>
                          <a:latin typeface="Muli Bold"/>
                          <a:ea typeface="Muli Bold"/>
                          <a:cs typeface="Muli Bold"/>
                          <a:sym typeface="Muli Bold"/>
                        </a:rPr>
                        <a:t>Giá trị</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9D9D9"/>
                    </a:solidFill>
                  </a:tcPr>
                </a:tc>
              </a:tr>
              <a:tr h="1024395">
                <a:tc>
                  <a:txBody>
                    <a:bodyPr anchor="t" rtlCol="false"/>
                    <a:lstStyle/>
                    <a:p>
                      <a:pPr algn="ctr">
                        <a:lnSpc>
                          <a:spcPts val="3639"/>
                        </a:lnSpc>
                        <a:defRPr/>
                      </a:pPr>
                      <a:r>
                        <a:rPr lang="en-US" sz="2599">
                          <a:solidFill>
                            <a:srgbClr val="000000"/>
                          </a:solidFill>
                          <a:latin typeface="Muli"/>
                          <a:ea typeface="Muli"/>
                          <a:cs typeface="Muli"/>
                          <a:sym typeface="Muli"/>
                        </a:rPr>
                        <a:t>Input shape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Muli"/>
                          <a:ea typeface="Muli"/>
                          <a:cs typeface="Muli"/>
                          <a:sym typeface="Muli"/>
                        </a:rPr>
                        <a:t>(4, 128, 128)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395">
                <a:tc>
                  <a:txBody>
                    <a:bodyPr anchor="t" rtlCol="false"/>
                    <a:lstStyle/>
                    <a:p>
                      <a:pPr algn="ctr">
                        <a:lnSpc>
                          <a:spcPts val="3639"/>
                        </a:lnSpc>
                        <a:defRPr/>
                      </a:pPr>
                      <a:r>
                        <a:rPr lang="en-US" sz="2599">
                          <a:solidFill>
                            <a:srgbClr val="000000"/>
                          </a:solidFill>
                          <a:latin typeface="Muli"/>
                          <a:ea typeface="Muli"/>
                          <a:cs typeface="Muli"/>
                          <a:sym typeface="Muli"/>
                        </a:rPr>
                        <a:t>Batch size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Muli"/>
                          <a:ea typeface="Muli"/>
                          <a:cs typeface="Muli"/>
                          <a:sym typeface="Muli"/>
                        </a:rPr>
                        <a:t>16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395">
                <a:tc>
                  <a:txBody>
                    <a:bodyPr anchor="t" rtlCol="false"/>
                    <a:lstStyle/>
                    <a:p>
                      <a:pPr algn="ctr">
                        <a:lnSpc>
                          <a:spcPts val="3639"/>
                        </a:lnSpc>
                        <a:defRPr/>
                      </a:pPr>
                      <a:r>
                        <a:rPr lang="en-US" sz="2599">
                          <a:solidFill>
                            <a:srgbClr val="000000"/>
                          </a:solidFill>
                          <a:latin typeface="Muli"/>
                          <a:ea typeface="Muli"/>
                          <a:cs typeface="Muli"/>
                          <a:sym typeface="Muli"/>
                        </a:rPr>
                        <a:t>Số epoch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Muli"/>
                          <a:ea typeface="Muli"/>
                          <a:cs typeface="Muli"/>
                          <a:sym typeface="Muli"/>
                        </a:rPr>
                        <a:t>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395">
                <a:tc>
                  <a:txBody>
                    <a:bodyPr anchor="t" rtlCol="false"/>
                    <a:lstStyle/>
                    <a:p>
                      <a:pPr algn="ctr">
                        <a:lnSpc>
                          <a:spcPts val="3639"/>
                        </a:lnSpc>
                        <a:defRPr/>
                      </a:pPr>
                      <a:r>
                        <a:rPr lang="en-US" sz="2599">
                          <a:solidFill>
                            <a:srgbClr val="000000"/>
                          </a:solidFill>
                          <a:latin typeface="Muli"/>
                          <a:ea typeface="Muli"/>
                          <a:cs typeface="Muli"/>
                          <a:sym typeface="Muli"/>
                        </a:rPr>
                        <a:t>Learning rate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Muli"/>
                          <a:ea typeface="Muli"/>
                          <a:cs typeface="Muli"/>
                          <a:sym typeface="Muli"/>
                        </a:rPr>
                        <a:t>5e-3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395">
                <a:tc>
                  <a:txBody>
                    <a:bodyPr anchor="t" rtlCol="false"/>
                    <a:lstStyle/>
                    <a:p>
                      <a:pPr algn="ctr">
                        <a:lnSpc>
                          <a:spcPts val="3639"/>
                        </a:lnSpc>
                        <a:defRPr/>
                      </a:pPr>
                      <a:r>
                        <a:rPr lang="en-US" sz="2599">
                          <a:solidFill>
                            <a:srgbClr val="000000"/>
                          </a:solidFill>
                          <a:latin typeface="Muli"/>
                          <a:ea typeface="Muli"/>
                          <a:cs typeface="Muli"/>
                          <a:sym typeface="Muli"/>
                        </a:rPr>
                        <a:t>Optimizer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Muli"/>
                          <a:ea typeface="Muli"/>
                          <a:cs typeface="Muli"/>
                          <a:sym typeface="Muli"/>
                        </a:rPr>
                        <a:t>Adam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07346">
                <a:tc>
                  <a:txBody>
                    <a:bodyPr anchor="t" rtlCol="false"/>
                    <a:lstStyle/>
                    <a:p>
                      <a:pPr algn="ctr">
                        <a:lnSpc>
                          <a:spcPts val="3639"/>
                        </a:lnSpc>
                        <a:defRPr/>
                      </a:pPr>
                      <a:r>
                        <a:rPr lang="en-US" sz="2599">
                          <a:solidFill>
                            <a:srgbClr val="000000"/>
                          </a:solidFill>
                          <a:latin typeface="Muli"/>
                          <a:ea typeface="Muli"/>
                          <a:cs typeface="Muli"/>
                          <a:sym typeface="Muli"/>
                        </a:rPr>
                        <a:t>Loss function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Muli"/>
                          <a:ea typeface="Muli"/>
                          <a:cs typeface="Muli"/>
                          <a:sym typeface="Muli"/>
                        </a:rPr>
                        <a:t>Chamfer Distance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THAM SỐ HUẤN LUYỆN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4564576" y="2140663"/>
            <a:ext cx="9883881" cy="7386483"/>
          </a:xfrm>
          <a:custGeom>
            <a:avLst/>
            <a:gdLst/>
            <a:ahLst/>
            <a:cxnLst/>
            <a:rect r="r" b="b" t="t" l="l"/>
            <a:pathLst>
              <a:path h="7386483" w="9883881">
                <a:moveTo>
                  <a:pt x="0" y="0"/>
                </a:moveTo>
                <a:lnTo>
                  <a:pt x="9883881" y="0"/>
                </a:lnTo>
                <a:lnTo>
                  <a:pt x="9883881" y="7386483"/>
                </a:lnTo>
                <a:lnTo>
                  <a:pt x="0" y="7386483"/>
                </a:lnTo>
                <a:lnTo>
                  <a:pt x="0" y="0"/>
                </a:lnTo>
                <a:close/>
              </a:path>
            </a:pathLst>
          </a:custGeom>
          <a:blipFill>
            <a:blip r:embed="rId4"/>
            <a:stretch>
              <a:fillRect l="0" t="0" r="0" b="0"/>
            </a:stretch>
          </a:blipFill>
        </p:spPr>
      </p:sp>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SƠ ĐỒ KIẾN TRÚC CỦA HỆ THỐNG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3201048" y="3110922"/>
            <a:ext cx="11247409" cy="4065155"/>
          </a:xfrm>
          <a:custGeom>
            <a:avLst/>
            <a:gdLst/>
            <a:ahLst/>
            <a:cxnLst/>
            <a:rect r="r" b="b" t="t" l="l"/>
            <a:pathLst>
              <a:path h="4065155" w="11247409">
                <a:moveTo>
                  <a:pt x="0" y="0"/>
                </a:moveTo>
                <a:lnTo>
                  <a:pt x="11247409" y="0"/>
                </a:lnTo>
                <a:lnTo>
                  <a:pt x="11247409" y="4065156"/>
                </a:lnTo>
                <a:lnTo>
                  <a:pt x="0" y="4065156"/>
                </a:lnTo>
                <a:lnTo>
                  <a:pt x="0" y="0"/>
                </a:lnTo>
                <a:close/>
              </a:path>
            </a:pathLst>
          </a:custGeom>
          <a:blipFill>
            <a:blip r:embed="rId4"/>
            <a:stretch>
              <a:fillRect l="0" t="0" r="0" b="0"/>
            </a:stretch>
          </a:blipFill>
        </p:spPr>
      </p:sp>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THIẾT LẬP CLOUD RUN SERVICE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graphicFrame>
        <p:nvGraphicFramePr>
          <p:cNvPr name="Table 9" id="9"/>
          <p:cNvGraphicFramePr>
            <a:graphicFrameLocks noGrp="true"/>
          </p:cNvGraphicFramePr>
          <p:nvPr/>
        </p:nvGraphicFramePr>
        <p:xfrm>
          <a:off x="5643641" y="2108774"/>
          <a:ext cx="7315200" cy="7372350"/>
        </p:xfrm>
        <a:graphic>
          <a:graphicData uri="http://schemas.openxmlformats.org/drawingml/2006/table">
            <a:tbl>
              <a:tblPr/>
              <a:tblGrid>
                <a:gridCol w="3657600"/>
                <a:gridCol w="3657600"/>
              </a:tblGrid>
              <a:tr h="1407449">
                <a:tc>
                  <a:txBody>
                    <a:bodyPr anchor="t" rtlCol="false"/>
                    <a:lstStyle/>
                    <a:p>
                      <a:pPr algn="ctr">
                        <a:lnSpc>
                          <a:spcPts val="3639"/>
                        </a:lnSpc>
                        <a:defRPr/>
                      </a:pPr>
                      <a:r>
                        <a:rPr lang="en-US" sz="2599" b="true">
                          <a:solidFill>
                            <a:srgbClr val="000000"/>
                          </a:solidFill>
                          <a:latin typeface="Muli Bold"/>
                          <a:ea typeface="Muli Bold"/>
                          <a:cs typeface="Muli Bold"/>
                          <a:sym typeface="Muli Bold"/>
                        </a:rPr>
                        <a:t>Region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Muli"/>
                          <a:ea typeface="Muli"/>
                          <a:cs typeface="Muli"/>
                          <a:sym typeface="Muli"/>
                        </a:rPr>
                        <a:t>asia-southeast1 (Singapore)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469">
                <a:tc>
                  <a:txBody>
                    <a:bodyPr anchor="t" rtlCol="false"/>
                    <a:lstStyle/>
                    <a:p>
                      <a:pPr algn="ctr">
                        <a:lnSpc>
                          <a:spcPts val="3639"/>
                        </a:lnSpc>
                        <a:defRPr/>
                      </a:pPr>
                      <a:r>
                        <a:rPr lang="en-US" sz="2599" b="true">
                          <a:solidFill>
                            <a:srgbClr val="000000"/>
                          </a:solidFill>
                          <a:latin typeface="Muli Bold"/>
                          <a:ea typeface="Muli Bold"/>
                          <a:cs typeface="Muli Bold"/>
                          <a:sym typeface="Muli Bold"/>
                        </a:rPr>
                        <a:t>Billing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Muli"/>
                          <a:ea typeface="Muli"/>
                          <a:cs typeface="Muli"/>
                          <a:sym typeface="Muli"/>
                        </a:rPr>
                        <a:t>Instance-based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469">
                <a:tc>
                  <a:txBody>
                    <a:bodyPr anchor="t" rtlCol="false"/>
                    <a:lstStyle/>
                    <a:p>
                      <a:pPr algn="ctr">
                        <a:lnSpc>
                          <a:spcPts val="3639"/>
                        </a:lnSpc>
                        <a:defRPr/>
                      </a:pPr>
                      <a:r>
                        <a:rPr lang="en-US" sz="2599" b="true">
                          <a:solidFill>
                            <a:srgbClr val="000000"/>
                          </a:solidFill>
                          <a:latin typeface="Muli Bold"/>
                          <a:ea typeface="Muli Bold"/>
                          <a:cs typeface="Muli Bold"/>
                          <a:sym typeface="Muli Bold"/>
                        </a:rPr>
                        <a:t>Service scaling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Muli"/>
                          <a:ea typeface="Muli"/>
                          <a:cs typeface="Muli"/>
                          <a:sym typeface="Muli"/>
                        </a:rPr>
                        <a:t>Autoscale 0 instance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67024">
                <a:tc>
                  <a:txBody>
                    <a:bodyPr anchor="t" rtlCol="false"/>
                    <a:lstStyle/>
                    <a:p>
                      <a:pPr algn="ctr">
                        <a:lnSpc>
                          <a:spcPts val="3639"/>
                        </a:lnSpc>
                        <a:defRPr/>
                      </a:pPr>
                      <a:r>
                        <a:rPr lang="en-US" sz="2599" b="true">
                          <a:solidFill>
                            <a:srgbClr val="000000"/>
                          </a:solidFill>
                          <a:latin typeface="Muli Bold"/>
                          <a:ea typeface="Muli Bold"/>
                          <a:cs typeface="Muli Bold"/>
                          <a:sym typeface="Muli Bold"/>
                        </a:rPr>
                        <a:t>Tài nguyên VM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Muli"/>
                          <a:ea typeface="Muli"/>
                          <a:cs typeface="Muli"/>
                          <a:sym typeface="Muli"/>
                        </a:rPr>
                        <a:t>GPU NVIDIA L4</a:t>
                      </a:r>
                      <a:endParaRPr lang="en-US" sz="1100"/>
                    </a:p>
                    <a:p>
                      <a:pPr algn="ctr">
                        <a:lnSpc>
                          <a:spcPts val="3639"/>
                        </a:lnSpc>
                      </a:pPr>
                      <a:r>
                        <a:rPr lang="en-US" sz="2599">
                          <a:solidFill>
                            <a:srgbClr val="000000"/>
                          </a:solidFill>
                          <a:latin typeface="Muli"/>
                          <a:ea typeface="Muli"/>
                          <a:cs typeface="Muli"/>
                          <a:sym typeface="Muli"/>
                        </a:rPr>
                        <a:t>CPU 4v</a:t>
                      </a:r>
                    </a:p>
                    <a:p>
                      <a:pPr algn="ctr">
                        <a:lnSpc>
                          <a:spcPts val="3639"/>
                        </a:lnSpc>
                      </a:pPr>
                      <a:r>
                        <a:rPr lang="en-US" sz="2599">
                          <a:solidFill>
                            <a:srgbClr val="000000"/>
                          </a:solidFill>
                          <a:latin typeface="Muli"/>
                          <a:ea typeface="Muli"/>
                          <a:cs typeface="Muli"/>
                          <a:sym typeface="Muli"/>
                        </a:rPr>
                        <a:t>RAM 16GiB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469">
                <a:tc>
                  <a:txBody>
                    <a:bodyPr anchor="t" rtlCol="false"/>
                    <a:lstStyle/>
                    <a:p>
                      <a:pPr algn="ctr">
                        <a:lnSpc>
                          <a:spcPts val="3639"/>
                        </a:lnSpc>
                        <a:defRPr/>
                      </a:pPr>
                      <a:r>
                        <a:rPr lang="en-US" sz="2599" b="true">
                          <a:solidFill>
                            <a:srgbClr val="000000"/>
                          </a:solidFill>
                          <a:latin typeface="Muli Bold"/>
                          <a:ea typeface="Muli Bold"/>
                          <a:cs typeface="Muli Bold"/>
                          <a:sym typeface="Muli Bold"/>
                        </a:rPr>
                        <a:t>Request timeout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Muli"/>
                          <a:ea typeface="Muli"/>
                          <a:cs typeface="Muli"/>
                          <a:sym typeface="Muli"/>
                        </a:rPr>
                        <a:t>80s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469">
                <a:tc>
                  <a:txBody>
                    <a:bodyPr anchor="t" rtlCol="false"/>
                    <a:lstStyle/>
                    <a:p>
                      <a:pPr algn="ctr">
                        <a:lnSpc>
                          <a:spcPts val="3639"/>
                        </a:lnSpc>
                        <a:defRPr/>
                      </a:pPr>
                      <a:r>
                        <a:rPr lang="en-US" sz="2599" b="true">
                          <a:solidFill>
                            <a:srgbClr val="000000"/>
                          </a:solidFill>
                          <a:latin typeface="Muli Bold"/>
                          <a:ea typeface="Muli Bold"/>
                          <a:cs typeface="Muli Bold"/>
                          <a:sym typeface="Muli Bold"/>
                        </a:rPr>
                        <a:t>Concurrency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Muli"/>
                          <a:ea typeface="Muli"/>
                          <a:cs typeface="Muli"/>
                          <a:sym typeface="Muli"/>
                        </a:rPr>
                        <a:t>80 request đồng thời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THIẾT LẬP CLOUD RUN SERVICE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78958" y="4529360"/>
            <a:ext cx="9008548" cy="871247"/>
          </a:xfrm>
          <a:prstGeom prst="rect">
            <a:avLst/>
          </a:prstGeom>
        </p:spPr>
        <p:txBody>
          <a:bodyPr anchor="t" rtlCol="false" tIns="0" lIns="0" bIns="0" rIns="0">
            <a:spAutoFit/>
          </a:bodyPr>
          <a:lstStyle/>
          <a:p>
            <a:pPr algn="ctr">
              <a:lnSpc>
                <a:spcPts val="6565"/>
              </a:lnSpc>
            </a:pPr>
            <a:r>
              <a:rPr lang="en-US" sz="6500" b="true">
                <a:solidFill>
                  <a:srgbClr val="0C1D4B"/>
                </a:solidFill>
                <a:latin typeface="Montserrat Bold"/>
                <a:ea typeface="Montserrat Bold"/>
                <a:cs typeface="Montserrat Bold"/>
                <a:sym typeface="Montserrat Bold"/>
              </a:rPr>
              <a:t>ĐÁNH GIÁ KẾT QUẢ</a:t>
            </a:r>
          </a:p>
        </p:txBody>
      </p:sp>
      <p:sp>
        <p:nvSpPr>
          <p:cNvPr name="TextBox 3" id="3"/>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4" id="4"/>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5" id="5"/>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6" id="6"/>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sp>
        <p:nvSpPr>
          <p:cNvPr name="TextBox 7" id="7"/>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8" id="8"/>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grpSp>
        <p:nvGrpSpPr>
          <p:cNvPr name="Group 9" id="9"/>
          <p:cNvGrpSpPr/>
          <p:nvPr/>
        </p:nvGrpSpPr>
        <p:grpSpPr>
          <a:xfrm rot="0">
            <a:off x="-3127839" y="9527146"/>
            <a:ext cx="22035035" cy="3296902"/>
            <a:chOff x="0" y="0"/>
            <a:chExt cx="5803466" cy="868320"/>
          </a:xfrm>
        </p:grpSpPr>
        <p:sp>
          <p:nvSpPr>
            <p:cNvPr name="Freeform 10" id="10"/>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11" id="11"/>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Freeform 14" id="14"/>
          <p:cNvSpPr/>
          <p:nvPr/>
        </p:nvSpPr>
        <p:spPr>
          <a:xfrm flipH="false" flipV="false" rot="801521">
            <a:off x="11227096" y="2936483"/>
            <a:ext cx="5006522" cy="5374801"/>
          </a:xfrm>
          <a:custGeom>
            <a:avLst/>
            <a:gdLst/>
            <a:ahLst/>
            <a:cxnLst/>
            <a:rect r="r" b="b" t="t" l="l"/>
            <a:pathLst>
              <a:path h="5374801" w="5006522">
                <a:moveTo>
                  <a:pt x="0" y="0"/>
                </a:moveTo>
                <a:lnTo>
                  <a:pt x="5006522" y="0"/>
                </a:lnTo>
                <a:lnTo>
                  <a:pt x="5006522" y="5374801"/>
                </a:lnTo>
                <a:lnTo>
                  <a:pt x="0" y="53748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78958" y="4539278"/>
            <a:ext cx="8743841" cy="871247"/>
          </a:xfrm>
          <a:prstGeom prst="rect">
            <a:avLst/>
          </a:prstGeom>
        </p:spPr>
        <p:txBody>
          <a:bodyPr anchor="t" rtlCol="false" tIns="0" lIns="0" bIns="0" rIns="0">
            <a:spAutoFit/>
          </a:bodyPr>
          <a:lstStyle/>
          <a:p>
            <a:pPr algn="l">
              <a:lnSpc>
                <a:spcPts val="6565"/>
              </a:lnSpc>
            </a:pPr>
            <a:r>
              <a:rPr lang="en-US" sz="6500" b="true">
                <a:solidFill>
                  <a:srgbClr val="0C1D4B"/>
                </a:solidFill>
                <a:latin typeface="Montserrat Heavy"/>
                <a:ea typeface="Montserrat Heavy"/>
                <a:cs typeface="Montserrat Heavy"/>
                <a:sym typeface="Montserrat Heavy"/>
              </a:rPr>
              <a:t>TỔNG QUAN ĐỀ TÀI</a:t>
            </a:r>
          </a:p>
        </p:txBody>
      </p:sp>
      <p:sp>
        <p:nvSpPr>
          <p:cNvPr name="TextBox 3" id="3"/>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4" id="4"/>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5" id="5"/>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6" id="6"/>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sp>
        <p:nvSpPr>
          <p:cNvPr name="TextBox 7" id="7"/>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8" id="8"/>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grpSp>
        <p:nvGrpSpPr>
          <p:cNvPr name="Group 9" id="9"/>
          <p:cNvGrpSpPr/>
          <p:nvPr/>
        </p:nvGrpSpPr>
        <p:grpSpPr>
          <a:xfrm rot="0">
            <a:off x="-3127839" y="9527146"/>
            <a:ext cx="22035035" cy="3296902"/>
            <a:chOff x="0" y="0"/>
            <a:chExt cx="5803466" cy="868320"/>
          </a:xfrm>
        </p:grpSpPr>
        <p:sp>
          <p:nvSpPr>
            <p:cNvPr name="Freeform 10" id="10"/>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11" id="11"/>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Freeform 14" id="14"/>
          <p:cNvSpPr/>
          <p:nvPr/>
        </p:nvSpPr>
        <p:spPr>
          <a:xfrm flipH="false" flipV="false" rot="0">
            <a:off x="9740572" y="2570042"/>
            <a:ext cx="6832068" cy="5478077"/>
          </a:xfrm>
          <a:custGeom>
            <a:avLst/>
            <a:gdLst/>
            <a:ahLst/>
            <a:cxnLst/>
            <a:rect r="r" b="b" t="t" l="l"/>
            <a:pathLst>
              <a:path h="5478077" w="6832068">
                <a:moveTo>
                  <a:pt x="0" y="0"/>
                </a:moveTo>
                <a:lnTo>
                  <a:pt x="6832068" y="0"/>
                </a:lnTo>
                <a:lnTo>
                  <a:pt x="6832068" y="5478076"/>
                </a:lnTo>
                <a:lnTo>
                  <a:pt x="0" y="5478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1475421" y="4273651"/>
            <a:ext cx="7668579" cy="5185420"/>
          </a:xfrm>
          <a:custGeom>
            <a:avLst/>
            <a:gdLst/>
            <a:ahLst/>
            <a:cxnLst/>
            <a:rect r="r" b="b" t="t" l="l"/>
            <a:pathLst>
              <a:path h="5185420" w="7668579">
                <a:moveTo>
                  <a:pt x="0" y="0"/>
                </a:moveTo>
                <a:lnTo>
                  <a:pt x="7668579" y="0"/>
                </a:lnTo>
                <a:lnTo>
                  <a:pt x="7668579" y="5185421"/>
                </a:lnTo>
                <a:lnTo>
                  <a:pt x="0" y="5185421"/>
                </a:lnTo>
                <a:lnTo>
                  <a:pt x="0" y="0"/>
                </a:lnTo>
                <a:close/>
              </a:path>
            </a:pathLst>
          </a:custGeom>
          <a:blipFill>
            <a:blip r:embed="rId4"/>
            <a:stretch>
              <a:fillRect l="0" t="0" r="0" b="0"/>
            </a:stretch>
          </a:blipFill>
        </p:spPr>
      </p:sp>
      <p:sp>
        <p:nvSpPr>
          <p:cNvPr name="Freeform 10" id="10"/>
          <p:cNvSpPr/>
          <p:nvPr/>
        </p:nvSpPr>
        <p:spPr>
          <a:xfrm flipH="false" flipV="false" rot="0">
            <a:off x="9696180" y="4121251"/>
            <a:ext cx="7088279" cy="5337820"/>
          </a:xfrm>
          <a:custGeom>
            <a:avLst/>
            <a:gdLst/>
            <a:ahLst/>
            <a:cxnLst/>
            <a:rect r="r" b="b" t="t" l="l"/>
            <a:pathLst>
              <a:path h="5337820" w="7088279">
                <a:moveTo>
                  <a:pt x="0" y="0"/>
                </a:moveTo>
                <a:lnTo>
                  <a:pt x="7088280" y="0"/>
                </a:lnTo>
                <a:lnTo>
                  <a:pt x="7088280" y="5337821"/>
                </a:lnTo>
                <a:lnTo>
                  <a:pt x="0" y="5337821"/>
                </a:lnTo>
                <a:lnTo>
                  <a:pt x="0" y="0"/>
                </a:lnTo>
                <a:close/>
              </a:path>
            </a:pathLst>
          </a:custGeom>
          <a:blipFill>
            <a:blip r:embed="rId5"/>
            <a:stretch>
              <a:fillRect l="0" t="0" r="0" b="0"/>
            </a:stretch>
          </a:blipFill>
        </p:spPr>
      </p:sp>
      <p:sp>
        <p:nvSpPr>
          <p:cNvPr name="TextBox 11" id="11"/>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2" id="12"/>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3" id="13"/>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4" id="14"/>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5" id="15"/>
          <p:cNvSpPr txBox="true"/>
          <p:nvPr/>
        </p:nvSpPr>
        <p:spPr>
          <a:xfrm rot="0">
            <a:off x="192224" y="2146874"/>
            <a:ext cx="17705924" cy="1907702"/>
          </a:xfrm>
          <a:prstGeom prst="rect">
            <a:avLst/>
          </a:prstGeom>
        </p:spPr>
        <p:txBody>
          <a:bodyPr anchor="t" rtlCol="false" tIns="0" lIns="0" bIns="0" rIns="0">
            <a:spAutoFit/>
          </a:bodyPr>
          <a:lstStyle/>
          <a:p>
            <a:pPr algn="just" marL="561341" indent="-280670" lvl="1">
              <a:lnSpc>
                <a:spcPts val="5200"/>
              </a:lnSpc>
              <a:buFont typeface="Arial"/>
              <a:buChar char="•"/>
            </a:pPr>
            <a:r>
              <a:rPr lang="en-US" sz="2600">
                <a:solidFill>
                  <a:srgbClr val="696D76"/>
                </a:solidFill>
                <a:latin typeface="Muli"/>
                <a:ea typeface="Muli"/>
                <a:cs typeface="Muli"/>
                <a:sym typeface="Muli"/>
              </a:rPr>
              <a:t>Train loss giảm đều → mô hình học tốt đặc trưng dữ liệu</a:t>
            </a:r>
          </a:p>
          <a:p>
            <a:pPr algn="just" marL="561341" indent="-280670" lvl="1">
              <a:lnSpc>
                <a:spcPts val="5200"/>
              </a:lnSpc>
              <a:buFont typeface="Arial"/>
              <a:buChar char="•"/>
            </a:pPr>
            <a:r>
              <a:rPr lang="en-US" sz="2600">
                <a:solidFill>
                  <a:srgbClr val="696D76"/>
                </a:solidFill>
                <a:latin typeface="Muli"/>
                <a:ea typeface="Muli"/>
                <a:cs typeface="Muli"/>
                <a:sym typeface="Muli"/>
              </a:rPr>
              <a:t>Validation loss giảm mạnh từ epoch 1 đến 6 và sau đó dao động nhẹ với loss thấp nhất tại epoch 13 (3.212e-3)</a:t>
            </a:r>
          </a:p>
          <a:p>
            <a:pPr algn="just" marL="561341" indent="-280670" lvl="1">
              <a:lnSpc>
                <a:spcPts val="5200"/>
              </a:lnSpc>
              <a:buFont typeface="Arial"/>
              <a:buChar char="•"/>
            </a:pPr>
            <a:r>
              <a:rPr lang="en-US" sz="2600">
                <a:solidFill>
                  <a:srgbClr val="696D76"/>
                </a:solidFill>
                <a:latin typeface="Muli"/>
                <a:ea typeface="Muli"/>
                <a:cs typeface="Muli"/>
                <a:sym typeface="Muli"/>
              </a:rPr>
              <a:t>Lưu best checkpoint tại epoch 13</a:t>
            </a:r>
          </a:p>
        </p:txBody>
      </p:sp>
      <p:sp>
        <p:nvSpPr>
          <p:cNvPr name="TextBox 16" id="16"/>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KẾT QUẢ HUẤN LUYỆN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3721152" y="4530826"/>
            <a:ext cx="10648068" cy="4213768"/>
          </a:xfrm>
          <a:custGeom>
            <a:avLst/>
            <a:gdLst/>
            <a:ahLst/>
            <a:cxnLst/>
            <a:rect r="r" b="b" t="t" l="l"/>
            <a:pathLst>
              <a:path h="4213768" w="10648068">
                <a:moveTo>
                  <a:pt x="0" y="0"/>
                </a:moveTo>
                <a:lnTo>
                  <a:pt x="10648069" y="0"/>
                </a:lnTo>
                <a:lnTo>
                  <a:pt x="10648069" y="4213768"/>
                </a:lnTo>
                <a:lnTo>
                  <a:pt x="0" y="4213768"/>
                </a:lnTo>
                <a:lnTo>
                  <a:pt x="0" y="0"/>
                </a:lnTo>
                <a:close/>
              </a:path>
            </a:pathLst>
          </a:custGeom>
          <a:blipFill>
            <a:blip r:embed="rId4"/>
            <a:stretch>
              <a:fillRect l="0" t="0" r="0" b="0"/>
            </a:stretch>
          </a:blipFill>
        </p:spPr>
      </p:sp>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192224" y="2146874"/>
            <a:ext cx="17705924" cy="1907702"/>
          </a:xfrm>
          <a:prstGeom prst="rect">
            <a:avLst/>
          </a:prstGeom>
        </p:spPr>
        <p:txBody>
          <a:bodyPr anchor="t" rtlCol="false" tIns="0" lIns="0" bIns="0" rIns="0">
            <a:spAutoFit/>
          </a:bodyPr>
          <a:lstStyle/>
          <a:p>
            <a:pPr algn="just" marL="561341" indent="-280670" lvl="1">
              <a:lnSpc>
                <a:spcPts val="5200"/>
              </a:lnSpc>
              <a:buFont typeface="Arial"/>
              <a:buChar char="•"/>
            </a:pPr>
            <a:r>
              <a:rPr lang="en-US" sz="2600">
                <a:solidFill>
                  <a:srgbClr val="696D76"/>
                </a:solidFill>
                <a:latin typeface="Muli"/>
                <a:ea typeface="Muli"/>
                <a:cs typeface="Muli"/>
                <a:sym typeface="Muli"/>
              </a:rPr>
              <a:t>Mô hình tái tạo tốt trên tập kiểm thử, sai lệch nhỏ trên CD loss và EMD loss</a:t>
            </a:r>
          </a:p>
          <a:p>
            <a:pPr algn="just" marL="561341" indent="-280670" lvl="1">
              <a:lnSpc>
                <a:spcPts val="5200"/>
              </a:lnSpc>
              <a:buFont typeface="Arial"/>
              <a:buChar char="•"/>
            </a:pPr>
            <a:r>
              <a:rPr lang="en-US" sz="2600">
                <a:solidFill>
                  <a:srgbClr val="696D76"/>
                </a:solidFill>
                <a:latin typeface="Muli"/>
                <a:ea typeface="Muli"/>
                <a:cs typeface="Muli"/>
                <a:sym typeface="Muli"/>
              </a:rPr>
              <a:t>Object </a:t>
            </a:r>
            <a:r>
              <a:rPr lang="en-US" b="true" sz="2600">
                <a:solidFill>
                  <a:srgbClr val="696D76"/>
                </a:solidFill>
                <a:latin typeface="Muli Bold"/>
                <a:ea typeface="Muli Bold"/>
                <a:cs typeface="Muli Bold"/>
                <a:sym typeface="Muli Bold"/>
              </a:rPr>
              <a:t>bench </a:t>
            </a:r>
            <a:r>
              <a:rPr lang="en-US" sz="2600">
                <a:solidFill>
                  <a:srgbClr val="696D76"/>
                </a:solidFill>
                <a:latin typeface="Muli"/>
                <a:ea typeface="Muli"/>
                <a:cs typeface="Muli"/>
                <a:sym typeface="Muli"/>
              </a:rPr>
              <a:t>có kết quả tốt nhất → mô hình học tốt trên loại vật thể này</a:t>
            </a:r>
          </a:p>
          <a:p>
            <a:pPr algn="just" marL="561341" indent="-280670" lvl="1">
              <a:lnSpc>
                <a:spcPts val="5200"/>
              </a:lnSpc>
              <a:buFont typeface="Arial"/>
              <a:buChar char="•"/>
            </a:pPr>
            <a:r>
              <a:rPr lang="en-US" sz="2600">
                <a:solidFill>
                  <a:srgbClr val="696D76"/>
                </a:solidFill>
                <a:latin typeface="Muli"/>
                <a:ea typeface="Muli"/>
                <a:cs typeface="Muli"/>
                <a:sym typeface="Muli"/>
              </a:rPr>
              <a:t>Object </a:t>
            </a:r>
            <a:r>
              <a:rPr lang="en-US" b="true" sz="2600">
                <a:solidFill>
                  <a:srgbClr val="696D76"/>
                </a:solidFill>
                <a:latin typeface="Muli Bold"/>
                <a:ea typeface="Muli Bold"/>
                <a:cs typeface="Muli Bold"/>
                <a:sym typeface="Muli Bold"/>
              </a:rPr>
              <a:t>lamp</a:t>
            </a:r>
            <a:r>
              <a:rPr lang="en-US" sz="2600">
                <a:solidFill>
                  <a:srgbClr val="696D76"/>
                </a:solidFill>
                <a:latin typeface="Muli"/>
                <a:ea typeface="Muli"/>
                <a:cs typeface="Muli"/>
                <a:sym typeface="Muli"/>
              </a:rPr>
              <a:t> (CD cao nhất) và </a:t>
            </a:r>
            <a:r>
              <a:rPr lang="en-US" b="true" sz="2600">
                <a:solidFill>
                  <a:srgbClr val="696D76"/>
                </a:solidFill>
                <a:latin typeface="Muli Bold"/>
                <a:ea typeface="Muli Bold"/>
                <a:cs typeface="Muli Bold"/>
                <a:sym typeface="Muli Bold"/>
              </a:rPr>
              <a:t>cabinet</a:t>
            </a:r>
            <a:r>
              <a:rPr lang="en-US" sz="2600">
                <a:solidFill>
                  <a:srgbClr val="696D76"/>
                </a:solidFill>
                <a:latin typeface="Muli"/>
                <a:ea typeface="Muli"/>
                <a:cs typeface="Muli"/>
                <a:sym typeface="Muli"/>
              </a:rPr>
              <a:t> (EMD cao nhất) → hiệu suất thấp</a:t>
            </a:r>
          </a:p>
        </p:txBody>
      </p:sp>
      <p:sp>
        <p:nvSpPr>
          <p:cNvPr name="TextBox 15" id="15"/>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KẾT QUẢ KIỂM THỬ</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7889678" y="1355424"/>
            <a:ext cx="6316987" cy="8021571"/>
          </a:xfrm>
          <a:custGeom>
            <a:avLst/>
            <a:gdLst/>
            <a:ahLst/>
            <a:cxnLst/>
            <a:rect r="r" b="b" t="t" l="l"/>
            <a:pathLst>
              <a:path h="8021571" w="6316987">
                <a:moveTo>
                  <a:pt x="0" y="0"/>
                </a:moveTo>
                <a:lnTo>
                  <a:pt x="6316988" y="0"/>
                </a:lnTo>
                <a:lnTo>
                  <a:pt x="6316988" y="8021571"/>
                </a:lnTo>
                <a:lnTo>
                  <a:pt x="0" y="8021571"/>
                </a:lnTo>
                <a:lnTo>
                  <a:pt x="0" y="0"/>
                </a:lnTo>
                <a:close/>
              </a:path>
            </a:pathLst>
          </a:custGeom>
          <a:blipFill>
            <a:blip r:embed="rId4"/>
            <a:stretch>
              <a:fillRect l="0" t="0" r="0" b="0"/>
            </a:stretch>
          </a:blipFill>
        </p:spPr>
      </p:sp>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KẾT QUẢ ĐỊNH TÍNH</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5790747" y="2413574"/>
            <a:ext cx="10640695" cy="3444925"/>
          </a:xfrm>
          <a:custGeom>
            <a:avLst/>
            <a:gdLst/>
            <a:ahLst/>
            <a:cxnLst/>
            <a:rect r="r" b="b" t="t" l="l"/>
            <a:pathLst>
              <a:path h="3444925" w="10640695">
                <a:moveTo>
                  <a:pt x="0" y="0"/>
                </a:moveTo>
                <a:lnTo>
                  <a:pt x="10640695" y="0"/>
                </a:lnTo>
                <a:lnTo>
                  <a:pt x="10640695" y="3444925"/>
                </a:lnTo>
                <a:lnTo>
                  <a:pt x="0" y="3444925"/>
                </a:lnTo>
                <a:lnTo>
                  <a:pt x="0" y="0"/>
                </a:lnTo>
                <a:close/>
              </a:path>
            </a:pathLst>
          </a:custGeom>
          <a:blipFill>
            <a:blip r:embed="rId4"/>
            <a:stretch>
              <a:fillRect l="0" t="0" r="0" b="0"/>
            </a:stretch>
          </a:blipFill>
        </p:spPr>
      </p:sp>
      <p:sp>
        <p:nvSpPr>
          <p:cNvPr name="Freeform 10" id="10"/>
          <p:cNvSpPr/>
          <p:nvPr/>
        </p:nvSpPr>
        <p:spPr>
          <a:xfrm flipH="false" flipV="false" rot="0">
            <a:off x="2512982" y="2413574"/>
            <a:ext cx="3277765" cy="3277765"/>
          </a:xfrm>
          <a:custGeom>
            <a:avLst/>
            <a:gdLst/>
            <a:ahLst/>
            <a:cxnLst/>
            <a:rect r="r" b="b" t="t" l="l"/>
            <a:pathLst>
              <a:path h="3277765" w="3277765">
                <a:moveTo>
                  <a:pt x="0" y="0"/>
                </a:moveTo>
                <a:lnTo>
                  <a:pt x="3277765" y="0"/>
                </a:lnTo>
                <a:lnTo>
                  <a:pt x="3277765" y="3277765"/>
                </a:lnTo>
                <a:lnTo>
                  <a:pt x="0" y="3277765"/>
                </a:lnTo>
                <a:lnTo>
                  <a:pt x="0" y="0"/>
                </a:lnTo>
                <a:close/>
              </a:path>
            </a:pathLst>
          </a:custGeom>
          <a:blipFill>
            <a:blip r:embed="rId5"/>
            <a:stretch>
              <a:fillRect l="0" t="0" r="0" b="0"/>
            </a:stretch>
          </a:blipFill>
        </p:spPr>
      </p:sp>
      <p:sp>
        <p:nvSpPr>
          <p:cNvPr name="Freeform 11" id="11"/>
          <p:cNvSpPr/>
          <p:nvPr/>
        </p:nvSpPr>
        <p:spPr>
          <a:xfrm flipH="false" flipV="false" rot="0">
            <a:off x="5945010" y="5578894"/>
            <a:ext cx="10332169" cy="3679406"/>
          </a:xfrm>
          <a:custGeom>
            <a:avLst/>
            <a:gdLst/>
            <a:ahLst/>
            <a:cxnLst/>
            <a:rect r="r" b="b" t="t" l="l"/>
            <a:pathLst>
              <a:path h="3679406" w="10332169">
                <a:moveTo>
                  <a:pt x="0" y="0"/>
                </a:moveTo>
                <a:lnTo>
                  <a:pt x="10332169" y="0"/>
                </a:lnTo>
                <a:lnTo>
                  <a:pt x="10332169" y="3679406"/>
                </a:lnTo>
                <a:lnTo>
                  <a:pt x="0" y="3679406"/>
                </a:lnTo>
                <a:lnTo>
                  <a:pt x="0" y="0"/>
                </a:lnTo>
                <a:close/>
              </a:path>
            </a:pathLst>
          </a:custGeom>
          <a:blipFill>
            <a:blip r:embed="rId6"/>
            <a:stretch>
              <a:fillRect l="0" t="-2827" r="0" b="-2827"/>
            </a:stretch>
          </a:blipFill>
        </p:spPr>
      </p:sp>
      <p:sp>
        <p:nvSpPr>
          <p:cNvPr name="Freeform 12" id="12"/>
          <p:cNvSpPr/>
          <p:nvPr/>
        </p:nvSpPr>
        <p:spPr>
          <a:xfrm flipH="false" flipV="false" rot="0">
            <a:off x="2276363" y="5589653"/>
            <a:ext cx="3668647" cy="3668647"/>
          </a:xfrm>
          <a:custGeom>
            <a:avLst/>
            <a:gdLst/>
            <a:ahLst/>
            <a:cxnLst/>
            <a:rect r="r" b="b" t="t" l="l"/>
            <a:pathLst>
              <a:path h="3668647" w="3668647">
                <a:moveTo>
                  <a:pt x="0" y="0"/>
                </a:moveTo>
                <a:lnTo>
                  <a:pt x="3668647" y="0"/>
                </a:lnTo>
                <a:lnTo>
                  <a:pt x="3668647" y="3668647"/>
                </a:lnTo>
                <a:lnTo>
                  <a:pt x="0" y="3668647"/>
                </a:lnTo>
                <a:lnTo>
                  <a:pt x="0" y="0"/>
                </a:lnTo>
                <a:close/>
              </a:path>
            </a:pathLst>
          </a:custGeom>
          <a:blipFill>
            <a:blip r:embed="rId7"/>
            <a:stretch>
              <a:fillRect l="0" t="0" r="0" b="0"/>
            </a:stretch>
          </a:blipFill>
        </p:spPr>
      </p:sp>
      <p:sp>
        <p:nvSpPr>
          <p:cNvPr name="TextBox 13" id="13"/>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4" id="14"/>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5" id="15"/>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6" id="16"/>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7" id="17"/>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KẾT QUẢ ĐỊNH TÍNH</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78958" y="4529360"/>
            <a:ext cx="9008548" cy="871247"/>
          </a:xfrm>
          <a:prstGeom prst="rect">
            <a:avLst/>
          </a:prstGeom>
        </p:spPr>
        <p:txBody>
          <a:bodyPr anchor="t" rtlCol="false" tIns="0" lIns="0" bIns="0" rIns="0">
            <a:spAutoFit/>
          </a:bodyPr>
          <a:lstStyle/>
          <a:p>
            <a:pPr algn="ctr">
              <a:lnSpc>
                <a:spcPts val="6565"/>
              </a:lnSpc>
            </a:pPr>
            <a:r>
              <a:rPr lang="en-US" sz="6500" b="true">
                <a:solidFill>
                  <a:srgbClr val="0C1D4B"/>
                </a:solidFill>
                <a:latin typeface="Montserrat Bold"/>
                <a:ea typeface="Montserrat Bold"/>
                <a:cs typeface="Montserrat Bold"/>
                <a:sym typeface="Montserrat Bold"/>
              </a:rPr>
              <a:t>DEMO</a:t>
            </a:r>
          </a:p>
        </p:txBody>
      </p:sp>
      <p:sp>
        <p:nvSpPr>
          <p:cNvPr name="TextBox 3" id="3"/>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4" id="4"/>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5" id="5"/>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6" id="6"/>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sp>
        <p:nvSpPr>
          <p:cNvPr name="TextBox 7" id="7"/>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8" id="8"/>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grpSp>
        <p:nvGrpSpPr>
          <p:cNvPr name="Group 9" id="9"/>
          <p:cNvGrpSpPr/>
          <p:nvPr/>
        </p:nvGrpSpPr>
        <p:grpSpPr>
          <a:xfrm rot="0">
            <a:off x="-3127839" y="9527146"/>
            <a:ext cx="22035035" cy="3296902"/>
            <a:chOff x="0" y="0"/>
            <a:chExt cx="5803466" cy="868320"/>
          </a:xfrm>
        </p:grpSpPr>
        <p:sp>
          <p:nvSpPr>
            <p:cNvPr name="Freeform 10" id="10"/>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11" id="11"/>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Freeform 14" id="14"/>
          <p:cNvSpPr/>
          <p:nvPr/>
        </p:nvSpPr>
        <p:spPr>
          <a:xfrm flipH="false" flipV="false" rot="0">
            <a:off x="11226647" y="2761611"/>
            <a:ext cx="5224848" cy="5224848"/>
          </a:xfrm>
          <a:custGeom>
            <a:avLst/>
            <a:gdLst/>
            <a:ahLst/>
            <a:cxnLst/>
            <a:rect r="r" b="b" t="t" l="l"/>
            <a:pathLst>
              <a:path h="5224848" w="5224848">
                <a:moveTo>
                  <a:pt x="0" y="0"/>
                </a:moveTo>
                <a:lnTo>
                  <a:pt x="5224848" y="0"/>
                </a:lnTo>
                <a:lnTo>
                  <a:pt x="5224848" y="5224848"/>
                </a:lnTo>
                <a:lnTo>
                  <a:pt x="0" y="5224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pic>
        <p:nvPicPr>
          <p:cNvPr name="Picture 9" id="9">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2915866" y="2251649"/>
            <a:ext cx="12456268" cy="7006651"/>
          </a:xfrm>
          <a:prstGeom prst="rect">
            <a:avLst/>
          </a:prstGeom>
        </p:spPr>
      </p:pic>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DEMO ỨNG DỤNG</a:t>
            </a:r>
          </a:p>
        </p:txBody>
      </p:sp>
    </p:spTree>
  </p:cSld>
  <p:clrMapOvr>
    <a:masterClrMapping/>
  </p:clrMapOvr>
  <p:timing>
    <p:tnLst>
      <p:par>
        <p:cTn dur="indefinite" restart="never" nodeType="tmRoot">
          <p:childTnLst>
            <p:video>
              <p:cMediaNode vol="100000">
                <p:cTn fill="hold" display="false">
                  <p:stCondLst>
                    <p:cond delay="indefinite"/>
                  </p:stCondLst>
                </p:cTn>
                <p:tgtEl>
                  <p:spTgt spid="9"/>
                </p:tgtEl>
              </p:cMediaNode>
            </p:video>
          </p:childTnLst>
        </p:cTn>
      </p:par>
    </p:tnLst>
  </p:timing>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878958" y="3665260"/>
            <a:ext cx="16418499" cy="4432995"/>
          </a:xfrm>
          <a:custGeom>
            <a:avLst/>
            <a:gdLst/>
            <a:ahLst/>
            <a:cxnLst/>
            <a:rect r="r" b="b" t="t" l="l"/>
            <a:pathLst>
              <a:path h="4432995" w="16418499">
                <a:moveTo>
                  <a:pt x="0" y="0"/>
                </a:moveTo>
                <a:lnTo>
                  <a:pt x="16418499" y="0"/>
                </a:lnTo>
                <a:lnTo>
                  <a:pt x="16418499" y="4432994"/>
                </a:lnTo>
                <a:lnTo>
                  <a:pt x="0" y="4432994"/>
                </a:lnTo>
                <a:lnTo>
                  <a:pt x="0" y="0"/>
                </a:lnTo>
                <a:close/>
              </a:path>
            </a:pathLst>
          </a:custGeom>
          <a:blipFill>
            <a:blip r:embed="rId4"/>
            <a:stretch>
              <a:fillRect l="0" t="0" r="0" b="0"/>
            </a:stretch>
          </a:blipFill>
        </p:spPr>
      </p:sp>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DEMO ỨNG DỤNG</a:t>
            </a:r>
          </a:p>
        </p:txBody>
      </p:sp>
      <p:sp>
        <p:nvSpPr>
          <p:cNvPr name="TextBox 15" id="15"/>
          <p:cNvSpPr txBox="true"/>
          <p:nvPr/>
        </p:nvSpPr>
        <p:spPr>
          <a:xfrm rot="0">
            <a:off x="582076" y="2595866"/>
            <a:ext cx="17705924" cy="593144"/>
          </a:xfrm>
          <a:prstGeom prst="rect">
            <a:avLst/>
          </a:prstGeom>
        </p:spPr>
        <p:txBody>
          <a:bodyPr anchor="t" rtlCol="false" tIns="0" lIns="0" bIns="0" rIns="0">
            <a:spAutoFit/>
          </a:bodyPr>
          <a:lstStyle/>
          <a:p>
            <a:pPr algn="just" marL="561341" indent="-280670" lvl="1">
              <a:lnSpc>
                <a:spcPts val="5200"/>
              </a:lnSpc>
              <a:buFont typeface="Arial"/>
              <a:buChar char="•"/>
            </a:pPr>
            <a:r>
              <a:rPr lang="en-US" sz="2600">
                <a:solidFill>
                  <a:srgbClr val="696D76"/>
                </a:solidFill>
                <a:latin typeface="Muli"/>
                <a:ea typeface="Muli"/>
                <a:cs typeface="Muli"/>
                <a:sym typeface="Muli"/>
              </a:rPr>
              <a:t>Người dùng chọn mở ảnh từ File System</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3939023" y="3346744"/>
            <a:ext cx="10509434" cy="5911556"/>
          </a:xfrm>
          <a:custGeom>
            <a:avLst/>
            <a:gdLst/>
            <a:ahLst/>
            <a:cxnLst/>
            <a:rect r="r" b="b" t="t" l="l"/>
            <a:pathLst>
              <a:path h="5911556" w="10509434">
                <a:moveTo>
                  <a:pt x="0" y="0"/>
                </a:moveTo>
                <a:lnTo>
                  <a:pt x="10509434" y="0"/>
                </a:lnTo>
                <a:lnTo>
                  <a:pt x="10509434" y="5911556"/>
                </a:lnTo>
                <a:lnTo>
                  <a:pt x="0" y="5911556"/>
                </a:lnTo>
                <a:lnTo>
                  <a:pt x="0" y="0"/>
                </a:lnTo>
                <a:close/>
              </a:path>
            </a:pathLst>
          </a:custGeom>
          <a:blipFill>
            <a:blip r:embed="rId4"/>
            <a:stretch>
              <a:fillRect l="0" t="0" r="0" b="0"/>
            </a:stretch>
          </a:blipFill>
        </p:spPr>
      </p:sp>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DEMO ỨNG DỤNG</a:t>
            </a:r>
          </a:p>
        </p:txBody>
      </p:sp>
      <p:sp>
        <p:nvSpPr>
          <p:cNvPr name="TextBox 15" id="15"/>
          <p:cNvSpPr txBox="true"/>
          <p:nvPr/>
        </p:nvSpPr>
        <p:spPr>
          <a:xfrm rot="0">
            <a:off x="582076" y="2359153"/>
            <a:ext cx="17705924" cy="593144"/>
          </a:xfrm>
          <a:prstGeom prst="rect">
            <a:avLst/>
          </a:prstGeom>
        </p:spPr>
        <p:txBody>
          <a:bodyPr anchor="t" rtlCol="false" tIns="0" lIns="0" bIns="0" rIns="0">
            <a:spAutoFit/>
          </a:bodyPr>
          <a:lstStyle/>
          <a:p>
            <a:pPr algn="just" marL="561341" indent="-280670" lvl="1">
              <a:lnSpc>
                <a:spcPts val="5200"/>
              </a:lnSpc>
              <a:buFont typeface="Arial"/>
              <a:buChar char="•"/>
            </a:pPr>
            <a:r>
              <a:rPr lang="en-US" sz="2600">
                <a:solidFill>
                  <a:srgbClr val="696D76"/>
                </a:solidFill>
                <a:latin typeface="Muli"/>
                <a:ea typeface="Muli"/>
                <a:cs typeface="Muli"/>
                <a:sym typeface="Muli"/>
              </a:rPr>
              <a:t>Sau khi upload ảnh thì nhận được kết quả mô hình vật thể dưới dạng point cloud 2048 điểm:</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3957495" y="3357134"/>
            <a:ext cx="10490962" cy="5901166"/>
          </a:xfrm>
          <a:custGeom>
            <a:avLst/>
            <a:gdLst/>
            <a:ahLst/>
            <a:cxnLst/>
            <a:rect r="r" b="b" t="t" l="l"/>
            <a:pathLst>
              <a:path h="5901166" w="10490962">
                <a:moveTo>
                  <a:pt x="0" y="0"/>
                </a:moveTo>
                <a:lnTo>
                  <a:pt x="10490962" y="0"/>
                </a:lnTo>
                <a:lnTo>
                  <a:pt x="10490962" y="5901166"/>
                </a:lnTo>
                <a:lnTo>
                  <a:pt x="0" y="5901166"/>
                </a:lnTo>
                <a:lnTo>
                  <a:pt x="0" y="0"/>
                </a:lnTo>
                <a:close/>
              </a:path>
            </a:pathLst>
          </a:custGeom>
          <a:blipFill>
            <a:blip r:embed="rId4"/>
            <a:stretch>
              <a:fillRect l="0" t="0" r="0" b="0"/>
            </a:stretch>
          </a:blipFill>
        </p:spPr>
      </p:sp>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DEMO ỨNG DỤNG</a:t>
            </a:r>
          </a:p>
        </p:txBody>
      </p:sp>
      <p:sp>
        <p:nvSpPr>
          <p:cNvPr name="TextBox 15" id="15"/>
          <p:cNvSpPr txBox="true"/>
          <p:nvPr/>
        </p:nvSpPr>
        <p:spPr>
          <a:xfrm rot="0">
            <a:off x="582076" y="2359153"/>
            <a:ext cx="17705924" cy="593144"/>
          </a:xfrm>
          <a:prstGeom prst="rect">
            <a:avLst/>
          </a:prstGeom>
        </p:spPr>
        <p:txBody>
          <a:bodyPr anchor="t" rtlCol="false" tIns="0" lIns="0" bIns="0" rIns="0">
            <a:spAutoFit/>
          </a:bodyPr>
          <a:lstStyle/>
          <a:p>
            <a:pPr algn="just" marL="561341" indent="-280670" lvl="1">
              <a:lnSpc>
                <a:spcPts val="5200"/>
              </a:lnSpc>
              <a:buFont typeface="Arial"/>
              <a:buChar char="•"/>
            </a:pPr>
            <a:r>
              <a:rPr lang="en-US" sz="2600">
                <a:solidFill>
                  <a:srgbClr val="696D76"/>
                </a:solidFill>
                <a:latin typeface="Muli"/>
                <a:ea typeface="Muli"/>
                <a:cs typeface="Muli"/>
                <a:sym typeface="Muli"/>
              </a:rPr>
              <a:t>Sau khi có point cloud, người dùng có thể lựa chọn để upsample để tăng mật độ điểm point cloud lên 8192 điểm:</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3563986" y="3399972"/>
            <a:ext cx="10503831" cy="5908405"/>
          </a:xfrm>
          <a:custGeom>
            <a:avLst/>
            <a:gdLst/>
            <a:ahLst/>
            <a:cxnLst/>
            <a:rect r="r" b="b" t="t" l="l"/>
            <a:pathLst>
              <a:path h="5908405" w="10503831">
                <a:moveTo>
                  <a:pt x="0" y="0"/>
                </a:moveTo>
                <a:lnTo>
                  <a:pt x="10503831" y="0"/>
                </a:lnTo>
                <a:lnTo>
                  <a:pt x="10503831" y="5908405"/>
                </a:lnTo>
                <a:lnTo>
                  <a:pt x="0" y="5908405"/>
                </a:lnTo>
                <a:lnTo>
                  <a:pt x="0" y="0"/>
                </a:lnTo>
                <a:close/>
              </a:path>
            </a:pathLst>
          </a:custGeom>
          <a:blipFill>
            <a:blip r:embed="rId4"/>
            <a:stretch>
              <a:fillRect l="0" t="0" r="0" b="0"/>
            </a:stretch>
          </a:blipFill>
        </p:spPr>
      </p:sp>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328520" y="1200775"/>
            <a:ext cx="10236985"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DEMO ỨNG DỤNG</a:t>
            </a:r>
          </a:p>
        </p:txBody>
      </p:sp>
      <p:sp>
        <p:nvSpPr>
          <p:cNvPr name="TextBox 15" id="15"/>
          <p:cNvSpPr txBox="true"/>
          <p:nvPr/>
        </p:nvSpPr>
        <p:spPr>
          <a:xfrm rot="0">
            <a:off x="582076" y="2359153"/>
            <a:ext cx="17705924" cy="593144"/>
          </a:xfrm>
          <a:prstGeom prst="rect">
            <a:avLst/>
          </a:prstGeom>
        </p:spPr>
        <p:txBody>
          <a:bodyPr anchor="t" rtlCol="false" tIns="0" lIns="0" bIns="0" rIns="0">
            <a:spAutoFit/>
          </a:bodyPr>
          <a:lstStyle/>
          <a:p>
            <a:pPr algn="just" marL="561341" indent="-280670" lvl="1">
              <a:lnSpc>
                <a:spcPts val="5200"/>
              </a:lnSpc>
              <a:buFont typeface="Arial"/>
              <a:buChar char="•"/>
            </a:pPr>
            <a:r>
              <a:rPr lang="en-US" sz="2600">
                <a:solidFill>
                  <a:srgbClr val="696D76"/>
                </a:solidFill>
                <a:latin typeface="Muli"/>
                <a:ea typeface="Muli"/>
                <a:cs typeface="Muli"/>
                <a:sym typeface="Muli"/>
              </a:rPr>
              <a:t>Sau khi có point cloud đã upscale, tiến hành sinh mesh của vật thể:</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10399067" y="3448664"/>
            <a:ext cx="7888933" cy="4743221"/>
          </a:xfrm>
          <a:custGeom>
            <a:avLst/>
            <a:gdLst/>
            <a:ahLst/>
            <a:cxnLst/>
            <a:rect r="r" b="b" t="t" l="l"/>
            <a:pathLst>
              <a:path h="4743221" w="7888933">
                <a:moveTo>
                  <a:pt x="0" y="0"/>
                </a:moveTo>
                <a:lnTo>
                  <a:pt x="7888933" y="0"/>
                </a:lnTo>
                <a:lnTo>
                  <a:pt x="7888933" y="4743221"/>
                </a:lnTo>
                <a:lnTo>
                  <a:pt x="0" y="4743221"/>
                </a:lnTo>
                <a:lnTo>
                  <a:pt x="0" y="0"/>
                </a:lnTo>
                <a:close/>
              </a:path>
            </a:pathLst>
          </a:custGeom>
          <a:blipFill>
            <a:blip r:embed="rId4"/>
            <a:stretch>
              <a:fillRect l="0" t="0" r="0" b="0"/>
            </a:stretch>
          </a:blipFill>
        </p:spPr>
      </p:sp>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135452" y="2794574"/>
            <a:ext cx="9803036" cy="5851376"/>
          </a:xfrm>
          <a:prstGeom prst="rect">
            <a:avLst/>
          </a:prstGeom>
        </p:spPr>
        <p:txBody>
          <a:bodyPr anchor="t" rtlCol="false" tIns="0" lIns="0" bIns="0" rIns="0">
            <a:spAutoFit/>
          </a:bodyPr>
          <a:lstStyle/>
          <a:p>
            <a:pPr algn="just" marL="561341" indent="-280670" lvl="1">
              <a:lnSpc>
                <a:spcPts val="5200"/>
              </a:lnSpc>
              <a:buFont typeface="Arial"/>
              <a:buChar char="•"/>
            </a:pPr>
            <a:r>
              <a:rPr lang="en-US" sz="2600">
                <a:solidFill>
                  <a:srgbClr val="696D76"/>
                </a:solidFill>
                <a:latin typeface="Muli"/>
                <a:ea typeface="Muli"/>
                <a:cs typeface="Muli"/>
                <a:sym typeface="Muli"/>
              </a:rPr>
              <a:t>Trong những năm gần đây, nội dung 3D ngày càng hiện diện rộng rãi trong các lĩnh vực như: trò chơi điện tử, phim hoạt hình, thương mại điện tử, VR/AR, ...</a:t>
            </a:r>
          </a:p>
          <a:p>
            <a:pPr algn="just" marL="561341" indent="-280670" lvl="1">
              <a:lnSpc>
                <a:spcPts val="5200"/>
              </a:lnSpc>
              <a:buFont typeface="Arial"/>
              <a:buChar char="•"/>
            </a:pPr>
            <a:r>
              <a:rPr lang="en-US" sz="2600">
                <a:solidFill>
                  <a:srgbClr val="696D76"/>
                </a:solidFill>
                <a:latin typeface="Muli"/>
                <a:ea typeface="Muli"/>
                <a:cs typeface="Muli"/>
                <a:sym typeface="Muli"/>
              </a:rPr>
              <a:t>Tuy nhiên, việc tạo ra mô hình 3D chất lượng cao vẫn là một thách thức lớn:</a:t>
            </a:r>
          </a:p>
          <a:p>
            <a:pPr algn="just" marL="1122681" indent="-374227" lvl="2">
              <a:lnSpc>
                <a:spcPts val="5200"/>
              </a:lnSpc>
              <a:buFont typeface="Arial"/>
              <a:buChar char="⚬"/>
            </a:pPr>
            <a:r>
              <a:rPr lang="en-US" sz="2600">
                <a:solidFill>
                  <a:srgbClr val="696D76"/>
                </a:solidFill>
                <a:latin typeface="Muli"/>
                <a:ea typeface="Muli"/>
                <a:cs typeface="Muli"/>
                <a:sym typeface="Muli"/>
              </a:rPr>
              <a:t>Chi phí cao nếu sử dụng máy quét 3D.</a:t>
            </a:r>
          </a:p>
          <a:p>
            <a:pPr algn="just" marL="1122681" indent="-374227" lvl="2">
              <a:lnSpc>
                <a:spcPts val="5200"/>
              </a:lnSpc>
              <a:buFont typeface="Arial"/>
              <a:buChar char="⚬"/>
            </a:pPr>
            <a:r>
              <a:rPr lang="en-US" sz="2600">
                <a:solidFill>
                  <a:srgbClr val="696D76"/>
                </a:solidFill>
                <a:latin typeface="Muli"/>
                <a:ea typeface="Muli"/>
                <a:cs typeface="Muli"/>
                <a:sym typeface="Muli"/>
              </a:rPr>
              <a:t>Yêu cầu kỹ thuật phức tạp với các phần mềm dựng hình truyền thống.</a:t>
            </a:r>
          </a:p>
          <a:p>
            <a:pPr algn="just" marL="1122681" indent="-374227" lvl="2">
              <a:lnSpc>
                <a:spcPts val="5200"/>
              </a:lnSpc>
              <a:buFont typeface="Arial"/>
              <a:buChar char="⚬"/>
            </a:pPr>
            <a:r>
              <a:rPr lang="en-US" sz="2600">
                <a:solidFill>
                  <a:srgbClr val="696D76"/>
                </a:solidFill>
                <a:latin typeface="Muli"/>
                <a:ea typeface="Muli"/>
                <a:cs typeface="Muli"/>
                <a:sym typeface="Muli"/>
              </a:rPr>
              <a:t>Cần nhiều thao tác thủ công, mất thời gian và công sức.</a:t>
            </a:r>
          </a:p>
        </p:txBody>
      </p:sp>
      <p:sp>
        <p:nvSpPr>
          <p:cNvPr name="TextBox 15" id="15"/>
          <p:cNvSpPr txBox="true"/>
          <p:nvPr/>
        </p:nvSpPr>
        <p:spPr>
          <a:xfrm rot="0">
            <a:off x="328520" y="1200775"/>
            <a:ext cx="9803036"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ĐẶT VẤN ĐỀ</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74699" y="6244826"/>
            <a:ext cx="717929" cy="724516"/>
          </a:xfrm>
          <a:custGeom>
            <a:avLst/>
            <a:gdLst/>
            <a:ahLst/>
            <a:cxnLst/>
            <a:rect r="r" b="b" t="t" l="l"/>
            <a:pathLst>
              <a:path h="724516" w="717929">
                <a:moveTo>
                  <a:pt x="0" y="0"/>
                </a:moveTo>
                <a:lnTo>
                  <a:pt x="717930" y="0"/>
                </a:lnTo>
                <a:lnTo>
                  <a:pt x="717930" y="724516"/>
                </a:lnTo>
                <a:lnTo>
                  <a:pt x="0" y="724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030949" y="1457177"/>
            <a:ext cx="8226103" cy="904621"/>
          </a:xfrm>
          <a:prstGeom prst="rect">
            <a:avLst/>
          </a:prstGeom>
        </p:spPr>
        <p:txBody>
          <a:bodyPr anchor="t" rtlCol="false" tIns="0" lIns="0" bIns="0" rIns="0">
            <a:spAutoFit/>
          </a:bodyPr>
          <a:lstStyle/>
          <a:p>
            <a:pPr algn="just">
              <a:lnSpc>
                <a:spcPts val="6766"/>
              </a:lnSpc>
            </a:pPr>
            <a:r>
              <a:rPr lang="en-US" sz="6699" b="true">
                <a:solidFill>
                  <a:srgbClr val="0C1D4B"/>
                </a:solidFill>
                <a:latin typeface="Montserrat Heavy"/>
                <a:ea typeface="Montserrat Heavy"/>
                <a:cs typeface="Montserrat Heavy"/>
                <a:sym typeface="Montserrat Heavy"/>
              </a:rPr>
              <a:t>Kết quả đạt được</a:t>
            </a:r>
          </a:p>
        </p:txBody>
      </p:sp>
      <p:sp>
        <p:nvSpPr>
          <p:cNvPr name="TextBox 4" id="4"/>
          <p:cNvSpPr txBox="true"/>
          <p:nvPr/>
        </p:nvSpPr>
        <p:spPr>
          <a:xfrm rot="0">
            <a:off x="2502431" y="3193530"/>
            <a:ext cx="6547871" cy="1248710"/>
          </a:xfrm>
          <a:prstGeom prst="rect">
            <a:avLst/>
          </a:prstGeom>
        </p:spPr>
        <p:txBody>
          <a:bodyPr anchor="t" rtlCol="false" tIns="0" lIns="0" bIns="0" rIns="0">
            <a:spAutoFit/>
          </a:bodyPr>
          <a:lstStyle/>
          <a:p>
            <a:pPr algn="l">
              <a:lnSpc>
                <a:spcPts val="3231"/>
              </a:lnSpc>
            </a:pPr>
            <a:r>
              <a:rPr lang="en-US" sz="3199" b="true">
                <a:solidFill>
                  <a:srgbClr val="0C1D4B"/>
                </a:solidFill>
                <a:latin typeface="Montserrat Bold"/>
                <a:ea typeface="Montserrat Bold"/>
                <a:cs typeface="Montserrat Bold"/>
                <a:sym typeface="Montserrat Bold"/>
              </a:rPr>
              <a:t>Tinh chỉnh mô hình và thử nghiệm huấn luyện với dữ liệu RGB-D </a:t>
            </a:r>
          </a:p>
        </p:txBody>
      </p:sp>
      <p:sp>
        <p:nvSpPr>
          <p:cNvPr name="TextBox 5" id="5"/>
          <p:cNvSpPr txBox="true"/>
          <p:nvPr/>
        </p:nvSpPr>
        <p:spPr>
          <a:xfrm rot="0">
            <a:off x="10561220" y="3079230"/>
            <a:ext cx="6873102" cy="1661957"/>
          </a:xfrm>
          <a:prstGeom prst="rect">
            <a:avLst/>
          </a:prstGeom>
        </p:spPr>
        <p:txBody>
          <a:bodyPr anchor="t" rtlCol="false" tIns="0" lIns="0" bIns="0" rIns="0">
            <a:spAutoFit/>
          </a:bodyPr>
          <a:lstStyle/>
          <a:p>
            <a:pPr algn="l">
              <a:lnSpc>
                <a:spcPts val="4479"/>
              </a:lnSpc>
            </a:pPr>
            <a:r>
              <a:rPr lang="en-US" sz="3199" b="true">
                <a:solidFill>
                  <a:srgbClr val="0C1D4B"/>
                </a:solidFill>
                <a:latin typeface="Montserrat Bold"/>
                <a:ea typeface="Montserrat Bold"/>
                <a:cs typeface="Montserrat Bold"/>
                <a:sym typeface="Montserrat Bold"/>
              </a:rPr>
              <a:t>Xây dựng pipeline xử lý hoàn chỉnh từ ảnh → point cloud → mesh</a:t>
            </a:r>
          </a:p>
        </p:txBody>
      </p:sp>
      <p:sp>
        <p:nvSpPr>
          <p:cNvPr name="Freeform 6" id="6"/>
          <p:cNvSpPr/>
          <p:nvPr/>
        </p:nvSpPr>
        <p:spPr>
          <a:xfrm flipH="false" flipV="false" rot="0">
            <a:off x="1496107" y="3136380"/>
            <a:ext cx="603385" cy="556622"/>
          </a:xfrm>
          <a:custGeom>
            <a:avLst/>
            <a:gdLst/>
            <a:ahLst/>
            <a:cxnLst/>
            <a:rect r="r" b="b" t="t" l="l"/>
            <a:pathLst>
              <a:path h="556622" w="603385">
                <a:moveTo>
                  <a:pt x="0" y="0"/>
                </a:moveTo>
                <a:lnTo>
                  <a:pt x="603384" y="0"/>
                </a:lnTo>
                <a:lnTo>
                  <a:pt x="603384" y="556623"/>
                </a:lnTo>
                <a:lnTo>
                  <a:pt x="0" y="5566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519685" y="3171296"/>
            <a:ext cx="603385" cy="556622"/>
          </a:xfrm>
          <a:custGeom>
            <a:avLst/>
            <a:gdLst/>
            <a:ahLst/>
            <a:cxnLst/>
            <a:rect r="r" b="b" t="t" l="l"/>
            <a:pathLst>
              <a:path h="556622" w="603385">
                <a:moveTo>
                  <a:pt x="0" y="0"/>
                </a:moveTo>
                <a:lnTo>
                  <a:pt x="603385" y="0"/>
                </a:lnTo>
                <a:lnTo>
                  <a:pt x="603385" y="556623"/>
                </a:lnTo>
                <a:lnTo>
                  <a:pt x="0" y="5566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TextBox 9" id="9"/>
          <p:cNvSpPr txBox="true"/>
          <p:nvPr/>
        </p:nvSpPr>
        <p:spPr>
          <a:xfrm rot="0">
            <a:off x="2533664" y="5720632"/>
            <a:ext cx="6485405" cy="1248710"/>
          </a:xfrm>
          <a:prstGeom prst="rect">
            <a:avLst/>
          </a:prstGeom>
        </p:spPr>
        <p:txBody>
          <a:bodyPr anchor="t" rtlCol="false" tIns="0" lIns="0" bIns="0" rIns="0">
            <a:spAutoFit/>
          </a:bodyPr>
          <a:lstStyle/>
          <a:p>
            <a:pPr algn="l">
              <a:lnSpc>
                <a:spcPts val="3231"/>
              </a:lnSpc>
            </a:pPr>
            <a:r>
              <a:rPr lang="en-US" sz="3199" b="true">
                <a:solidFill>
                  <a:srgbClr val="0C1D4B"/>
                </a:solidFill>
                <a:latin typeface="Montserrat Bold"/>
                <a:ea typeface="Montserrat Bold"/>
                <a:cs typeface="Montserrat Bold"/>
                <a:sym typeface="Montserrat Bold"/>
              </a:rPr>
              <a:t>Triển khai các mô hình trên nền tảng cloud để tận dụng tài nguyên GPU</a:t>
            </a:r>
          </a:p>
        </p:txBody>
      </p:sp>
      <p:sp>
        <p:nvSpPr>
          <p:cNvPr name="Freeform 10" id="10"/>
          <p:cNvSpPr/>
          <p:nvPr/>
        </p:nvSpPr>
        <p:spPr>
          <a:xfrm flipH="false" flipV="false" rot="0">
            <a:off x="1558572" y="5675856"/>
            <a:ext cx="603385" cy="556622"/>
          </a:xfrm>
          <a:custGeom>
            <a:avLst/>
            <a:gdLst/>
            <a:ahLst/>
            <a:cxnLst/>
            <a:rect r="r" b="b" t="t" l="l"/>
            <a:pathLst>
              <a:path h="556622" w="603385">
                <a:moveTo>
                  <a:pt x="0" y="0"/>
                </a:moveTo>
                <a:lnTo>
                  <a:pt x="603385" y="0"/>
                </a:lnTo>
                <a:lnTo>
                  <a:pt x="603385" y="556623"/>
                </a:lnTo>
                <a:lnTo>
                  <a:pt x="0" y="5566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561220" y="5507155"/>
            <a:ext cx="6873102" cy="1099928"/>
          </a:xfrm>
          <a:prstGeom prst="rect">
            <a:avLst/>
          </a:prstGeom>
        </p:spPr>
        <p:txBody>
          <a:bodyPr anchor="t" rtlCol="false" tIns="0" lIns="0" bIns="0" rIns="0">
            <a:spAutoFit/>
          </a:bodyPr>
          <a:lstStyle/>
          <a:p>
            <a:pPr algn="l">
              <a:lnSpc>
                <a:spcPts val="4479"/>
              </a:lnSpc>
            </a:pPr>
            <a:r>
              <a:rPr lang="en-US" sz="3199" b="true">
                <a:solidFill>
                  <a:srgbClr val="0C1D4B"/>
                </a:solidFill>
                <a:latin typeface="Montserrat Bold"/>
                <a:ea typeface="Montserrat Bold"/>
                <a:cs typeface="Montserrat Bold"/>
                <a:sym typeface="Montserrat Bold"/>
              </a:rPr>
              <a:t>Hoàn thiện hệ thống tái tạo vật thể 3D từ ảnh 2D</a:t>
            </a:r>
          </a:p>
        </p:txBody>
      </p:sp>
      <p:sp>
        <p:nvSpPr>
          <p:cNvPr name="Freeform 12" id="12"/>
          <p:cNvSpPr/>
          <p:nvPr/>
        </p:nvSpPr>
        <p:spPr>
          <a:xfrm flipH="false" flipV="false" rot="0">
            <a:off x="9519685" y="5585729"/>
            <a:ext cx="603385" cy="556622"/>
          </a:xfrm>
          <a:custGeom>
            <a:avLst/>
            <a:gdLst/>
            <a:ahLst/>
            <a:cxnLst/>
            <a:rect r="r" b="b" t="t" l="l"/>
            <a:pathLst>
              <a:path h="556622" w="603385">
                <a:moveTo>
                  <a:pt x="0" y="0"/>
                </a:moveTo>
                <a:lnTo>
                  <a:pt x="603385" y="0"/>
                </a:lnTo>
                <a:lnTo>
                  <a:pt x="603385" y="556622"/>
                </a:lnTo>
                <a:lnTo>
                  <a:pt x="0" y="5566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3127839" y="9527146"/>
            <a:ext cx="22035035" cy="3296902"/>
            <a:chOff x="0" y="0"/>
            <a:chExt cx="5803466" cy="868320"/>
          </a:xfrm>
        </p:grpSpPr>
        <p:sp>
          <p:nvSpPr>
            <p:cNvPr name="Freeform 14" id="14"/>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15" id="15"/>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TextBox 16" id="16"/>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7" id="17"/>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Freeform 18" id="18"/>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6"/>
            <a:stretch>
              <a:fillRect l="0" t="0" r="0" b="0"/>
            </a:stretch>
          </a:blipFill>
        </p:spPr>
      </p:sp>
      <p:sp>
        <p:nvSpPr>
          <p:cNvPr name="Freeform 19" id="19"/>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7"/>
            <a:stretch>
              <a:fillRect l="0" t="0" r="0" b="0"/>
            </a:stretch>
          </a:blipFill>
          <a:ln cap="sq">
            <a:noFill/>
            <a:prstDash val="solid"/>
            <a:miter/>
          </a:ln>
        </p:spPr>
      </p:sp>
      <p:sp>
        <p:nvSpPr>
          <p:cNvPr name="AutoShape 20" id="20"/>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sp>
        <p:nvSpPr>
          <p:cNvPr name="TextBox 21" id="21"/>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22" id="22"/>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74699" y="6244826"/>
            <a:ext cx="717929" cy="724516"/>
          </a:xfrm>
          <a:custGeom>
            <a:avLst/>
            <a:gdLst/>
            <a:ahLst/>
            <a:cxnLst/>
            <a:rect r="r" b="b" t="t" l="l"/>
            <a:pathLst>
              <a:path h="724516" w="717929">
                <a:moveTo>
                  <a:pt x="0" y="0"/>
                </a:moveTo>
                <a:lnTo>
                  <a:pt x="717930" y="0"/>
                </a:lnTo>
                <a:lnTo>
                  <a:pt x="717930" y="724516"/>
                </a:lnTo>
                <a:lnTo>
                  <a:pt x="0" y="724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grpSp>
        <p:nvGrpSpPr>
          <p:cNvPr name="Group 4" id="4"/>
          <p:cNvGrpSpPr/>
          <p:nvPr/>
        </p:nvGrpSpPr>
        <p:grpSpPr>
          <a:xfrm rot="0">
            <a:off x="-3127839" y="9527146"/>
            <a:ext cx="22035035" cy="3296902"/>
            <a:chOff x="0" y="0"/>
            <a:chExt cx="5803466" cy="868320"/>
          </a:xfrm>
        </p:grpSpPr>
        <p:sp>
          <p:nvSpPr>
            <p:cNvPr name="Freeform 5" id="5"/>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6" id="6"/>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7" id="7"/>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4"/>
            <a:stretch>
              <a:fillRect l="0" t="0" r="0" b="0"/>
            </a:stretch>
          </a:blipFill>
        </p:spPr>
      </p:sp>
      <p:sp>
        <p:nvSpPr>
          <p:cNvPr name="Freeform 8" id="8"/>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5"/>
            <a:stretch>
              <a:fillRect l="0" t="0" r="0" b="0"/>
            </a:stretch>
          </a:blipFill>
          <a:ln cap="sq">
            <a:noFill/>
            <a:prstDash val="solid"/>
            <a:miter/>
          </a:ln>
        </p:spPr>
      </p:sp>
      <p:sp>
        <p:nvSpPr>
          <p:cNvPr name="AutoShape 9" id="9"/>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sp>
        <p:nvSpPr>
          <p:cNvPr name="Freeform 10" id="10"/>
          <p:cNvSpPr/>
          <p:nvPr/>
        </p:nvSpPr>
        <p:spPr>
          <a:xfrm flipH="false" flipV="false" rot="0">
            <a:off x="1490883" y="3136380"/>
            <a:ext cx="683816" cy="683816"/>
          </a:xfrm>
          <a:custGeom>
            <a:avLst/>
            <a:gdLst/>
            <a:ahLst/>
            <a:cxnLst/>
            <a:rect r="r" b="b" t="t" l="l"/>
            <a:pathLst>
              <a:path h="683816" w="683816">
                <a:moveTo>
                  <a:pt x="0" y="0"/>
                </a:moveTo>
                <a:lnTo>
                  <a:pt x="683816" y="0"/>
                </a:lnTo>
                <a:lnTo>
                  <a:pt x="683816" y="683816"/>
                </a:lnTo>
                <a:lnTo>
                  <a:pt x="0" y="683816"/>
                </a:lnTo>
                <a:lnTo>
                  <a:pt x="0" y="0"/>
                </a:lnTo>
                <a:close/>
              </a:path>
            </a:pathLst>
          </a:custGeom>
          <a:blipFill>
            <a:blip r:embed="rId6"/>
            <a:stretch>
              <a:fillRect l="0" t="0" r="0" b="0"/>
            </a:stretch>
          </a:blipFill>
        </p:spPr>
      </p:sp>
      <p:sp>
        <p:nvSpPr>
          <p:cNvPr name="TextBox 11" id="11"/>
          <p:cNvSpPr txBox="true"/>
          <p:nvPr/>
        </p:nvSpPr>
        <p:spPr>
          <a:xfrm rot="0">
            <a:off x="7134323" y="1457177"/>
            <a:ext cx="4019354" cy="904621"/>
          </a:xfrm>
          <a:prstGeom prst="rect">
            <a:avLst/>
          </a:prstGeom>
        </p:spPr>
        <p:txBody>
          <a:bodyPr anchor="t" rtlCol="false" tIns="0" lIns="0" bIns="0" rIns="0">
            <a:spAutoFit/>
          </a:bodyPr>
          <a:lstStyle/>
          <a:p>
            <a:pPr algn="just">
              <a:lnSpc>
                <a:spcPts val="6766"/>
              </a:lnSpc>
            </a:pPr>
            <a:r>
              <a:rPr lang="en-US" sz="6699" b="true">
                <a:solidFill>
                  <a:srgbClr val="0C1D4B"/>
                </a:solidFill>
                <a:latin typeface="Montserrat Heavy"/>
                <a:ea typeface="Montserrat Heavy"/>
                <a:cs typeface="Montserrat Heavy"/>
                <a:sym typeface="Montserrat Heavy"/>
              </a:rPr>
              <a:t>Hạn chế</a:t>
            </a:r>
          </a:p>
        </p:txBody>
      </p:sp>
      <p:sp>
        <p:nvSpPr>
          <p:cNvPr name="TextBox 12" id="12"/>
          <p:cNvSpPr txBox="true"/>
          <p:nvPr/>
        </p:nvSpPr>
        <p:spPr>
          <a:xfrm rot="0">
            <a:off x="2502431" y="3193530"/>
            <a:ext cx="6547871" cy="839162"/>
          </a:xfrm>
          <a:prstGeom prst="rect">
            <a:avLst/>
          </a:prstGeom>
        </p:spPr>
        <p:txBody>
          <a:bodyPr anchor="t" rtlCol="false" tIns="0" lIns="0" bIns="0" rIns="0">
            <a:spAutoFit/>
          </a:bodyPr>
          <a:lstStyle/>
          <a:p>
            <a:pPr algn="l">
              <a:lnSpc>
                <a:spcPts val="3231"/>
              </a:lnSpc>
            </a:pPr>
            <a:r>
              <a:rPr lang="en-US" sz="3199" b="true">
                <a:solidFill>
                  <a:srgbClr val="0C1D4B"/>
                </a:solidFill>
                <a:latin typeface="Montserrat Bold"/>
                <a:ea typeface="Montserrat Bold"/>
                <a:cs typeface="Montserrat Bold"/>
                <a:sym typeface="Montserrat Bold"/>
              </a:rPr>
              <a:t>Chất lượng point cloud chưa ổn định trên một số category</a:t>
            </a:r>
          </a:p>
        </p:txBody>
      </p:sp>
      <p:sp>
        <p:nvSpPr>
          <p:cNvPr name="TextBox 13" id="13"/>
          <p:cNvSpPr txBox="true"/>
          <p:nvPr/>
        </p:nvSpPr>
        <p:spPr>
          <a:xfrm rot="0">
            <a:off x="10561220" y="3079230"/>
            <a:ext cx="6873102" cy="1099928"/>
          </a:xfrm>
          <a:prstGeom prst="rect">
            <a:avLst/>
          </a:prstGeom>
        </p:spPr>
        <p:txBody>
          <a:bodyPr anchor="t" rtlCol="false" tIns="0" lIns="0" bIns="0" rIns="0">
            <a:spAutoFit/>
          </a:bodyPr>
          <a:lstStyle/>
          <a:p>
            <a:pPr algn="l">
              <a:lnSpc>
                <a:spcPts val="4479"/>
              </a:lnSpc>
            </a:pPr>
            <a:r>
              <a:rPr lang="en-US" sz="3199" b="true">
                <a:solidFill>
                  <a:srgbClr val="0C1D4B"/>
                </a:solidFill>
                <a:latin typeface="Montserrat Bold"/>
                <a:ea typeface="Montserrat Bold"/>
                <a:cs typeface="Montserrat Bold"/>
                <a:sym typeface="Montserrat Bold"/>
              </a:rPr>
              <a:t>Phụ thuộc lớn vào góc chụp và đặc điểm hình học của vật thể</a:t>
            </a:r>
          </a:p>
        </p:txBody>
      </p:sp>
      <p:sp>
        <p:nvSpPr>
          <p:cNvPr name="TextBox 14" id="14"/>
          <p:cNvSpPr txBox="true"/>
          <p:nvPr/>
        </p:nvSpPr>
        <p:spPr>
          <a:xfrm rot="0">
            <a:off x="2502431" y="5621455"/>
            <a:ext cx="6485405" cy="839162"/>
          </a:xfrm>
          <a:prstGeom prst="rect">
            <a:avLst/>
          </a:prstGeom>
        </p:spPr>
        <p:txBody>
          <a:bodyPr anchor="t" rtlCol="false" tIns="0" lIns="0" bIns="0" rIns="0">
            <a:spAutoFit/>
          </a:bodyPr>
          <a:lstStyle/>
          <a:p>
            <a:pPr algn="l">
              <a:lnSpc>
                <a:spcPts val="3231"/>
              </a:lnSpc>
            </a:pPr>
            <a:r>
              <a:rPr lang="en-US" sz="3199" b="true">
                <a:solidFill>
                  <a:srgbClr val="0C1D4B"/>
                </a:solidFill>
                <a:latin typeface="Montserrat Bold"/>
                <a:ea typeface="Montserrat Bold"/>
                <a:cs typeface="Montserrat Bold"/>
                <a:sym typeface="Montserrat Bold"/>
              </a:rPr>
              <a:t>Mesh sinh ra vẫn tồn tại các lỗi hình học</a:t>
            </a:r>
          </a:p>
        </p:txBody>
      </p:sp>
      <p:sp>
        <p:nvSpPr>
          <p:cNvPr name="TextBox 15" id="15"/>
          <p:cNvSpPr txBox="true"/>
          <p:nvPr/>
        </p:nvSpPr>
        <p:spPr>
          <a:xfrm rot="0">
            <a:off x="10561220" y="5507155"/>
            <a:ext cx="6873102" cy="1099928"/>
          </a:xfrm>
          <a:prstGeom prst="rect">
            <a:avLst/>
          </a:prstGeom>
        </p:spPr>
        <p:txBody>
          <a:bodyPr anchor="t" rtlCol="false" tIns="0" lIns="0" bIns="0" rIns="0">
            <a:spAutoFit/>
          </a:bodyPr>
          <a:lstStyle/>
          <a:p>
            <a:pPr algn="l">
              <a:lnSpc>
                <a:spcPts val="4479"/>
              </a:lnSpc>
            </a:pPr>
            <a:r>
              <a:rPr lang="en-US" sz="3199" b="true">
                <a:solidFill>
                  <a:srgbClr val="0C1D4B"/>
                </a:solidFill>
                <a:latin typeface="Montserrat Bold"/>
                <a:ea typeface="Montserrat Bold"/>
                <a:cs typeface="Montserrat Bold"/>
                <a:sym typeface="Montserrat Bold"/>
              </a:rPr>
              <a:t>Thiếu đánh giá định lượng trên dữ liệu thực tế</a:t>
            </a:r>
          </a:p>
        </p:txBody>
      </p:sp>
      <p:sp>
        <p:nvSpPr>
          <p:cNvPr name="TextBox 16" id="16"/>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7" id="17"/>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8" id="18"/>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9" id="19"/>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Freeform 20" id="20"/>
          <p:cNvSpPr/>
          <p:nvPr/>
        </p:nvSpPr>
        <p:spPr>
          <a:xfrm flipH="false" flipV="false" rot="0">
            <a:off x="9463853" y="3136380"/>
            <a:ext cx="683816" cy="683816"/>
          </a:xfrm>
          <a:custGeom>
            <a:avLst/>
            <a:gdLst/>
            <a:ahLst/>
            <a:cxnLst/>
            <a:rect r="r" b="b" t="t" l="l"/>
            <a:pathLst>
              <a:path h="683816" w="683816">
                <a:moveTo>
                  <a:pt x="0" y="0"/>
                </a:moveTo>
                <a:lnTo>
                  <a:pt x="683816" y="0"/>
                </a:lnTo>
                <a:lnTo>
                  <a:pt x="683816" y="683816"/>
                </a:lnTo>
                <a:lnTo>
                  <a:pt x="0" y="683816"/>
                </a:lnTo>
                <a:lnTo>
                  <a:pt x="0" y="0"/>
                </a:lnTo>
                <a:close/>
              </a:path>
            </a:pathLst>
          </a:custGeom>
          <a:blipFill>
            <a:blip r:embed="rId6"/>
            <a:stretch>
              <a:fillRect l="0" t="0" r="0" b="0"/>
            </a:stretch>
          </a:blipFill>
        </p:spPr>
      </p:sp>
      <p:sp>
        <p:nvSpPr>
          <p:cNvPr name="Freeform 21" id="21"/>
          <p:cNvSpPr/>
          <p:nvPr/>
        </p:nvSpPr>
        <p:spPr>
          <a:xfrm flipH="false" flipV="false" rot="0">
            <a:off x="1490883" y="5564305"/>
            <a:ext cx="683816" cy="683816"/>
          </a:xfrm>
          <a:custGeom>
            <a:avLst/>
            <a:gdLst/>
            <a:ahLst/>
            <a:cxnLst/>
            <a:rect r="r" b="b" t="t" l="l"/>
            <a:pathLst>
              <a:path h="683816" w="683816">
                <a:moveTo>
                  <a:pt x="0" y="0"/>
                </a:moveTo>
                <a:lnTo>
                  <a:pt x="683816" y="0"/>
                </a:lnTo>
                <a:lnTo>
                  <a:pt x="683816" y="683816"/>
                </a:lnTo>
                <a:lnTo>
                  <a:pt x="0" y="683816"/>
                </a:lnTo>
                <a:lnTo>
                  <a:pt x="0" y="0"/>
                </a:lnTo>
                <a:close/>
              </a:path>
            </a:pathLst>
          </a:custGeom>
          <a:blipFill>
            <a:blip r:embed="rId6"/>
            <a:stretch>
              <a:fillRect l="0" t="0" r="0" b="0"/>
            </a:stretch>
          </a:blipFill>
        </p:spPr>
      </p:sp>
      <p:sp>
        <p:nvSpPr>
          <p:cNvPr name="Freeform 22" id="22"/>
          <p:cNvSpPr/>
          <p:nvPr/>
        </p:nvSpPr>
        <p:spPr>
          <a:xfrm flipH="false" flipV="false" rot="0">
            <a:off x="9463853" y="5561010"/>
            <a:ext cx="683816" cy="683816"/>
          </a:xfrm>
          <a:custGeom>
            <a:avLst/>
            <a:gdLst/>
            <a:ahLst/>
            <a:cxnLst/>
            <a:rect r="r" b="b" t="t" l="l"/>
            <a:pathLst>
              <a:path h="683816" w="683816">
                <a:moveTo>
                  <a:pt x="0" y="0"/>
                </a:moveTo>
                <a:lnTo>
                  <a:pt x="683816" y="0"/>
                </a:lnTo>
                <a:lnTo>
                  <a:pt x="683816" y="683816"/>
                </a:lnTo>
                <a:lnTo>
                  <a:pt x="0" y="683816"/>
                </a:lnTo>
                <a:lnTo>
                  <a:pt x="0" y="0"/>
                </a:lnTo>
                <a:close/>
              </a:path>
            </a:pathLst>
          </a:custGeom>
          <a:blipFill>
            <a:blip r:embed="rId6"/>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74699" y="6244826"/>
            <a:ext cx="717929" cy="724516"/>
          </a:xfrm>
          <a:custGeom>
            <a:avLst/>
            <a:gdLst/>
            <a:ahLst/>
            <a:cxnLst/>
            <a:rect r="r" b="b" t="t" l="l"/>
            <a:pathLst>
              <a:path h="724516" w="717929">
                <a:moveTo>
                  <a:pt x="0" y="0"/>
                </a:moveTo>
                <a:lnTo>
                  <a:pt x="717930" y="0"/>
                </a:lnTo>
                <a:lnTo>
                  <a:pt x="717930" y="724516"/>
                </a:lnTo>
                <a:lnTo>
                  <a:pt x="0" y="724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grpSp>
        <p:nvGrpSpPr>
          <p:cNvPr name="Group 4" id="4"/>
          <p:cNvGrpSpPr/>
          <p:nvPr/>
        </p:nvGrpSpPr>
        <p:grpSpPr>
          <a:xfrm rot="0">
            <a:off x="-3127839" y="9527146"/>
            <a:ext cx="22035035" cy="3296902"/>
            <a:chOff x="0" y="0"/>
            <a:chExt cx="5803466" cy="868320"/>
          </a:xfrm>
        </p:grpSpPr>
        <p:sp>
          <p:nvSpPr>
            <p:cNvPr name="Freeform 5" id="5"/>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6" id="6"/>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7" id="7"/>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4"/>
            <a:stretch>
              <a:fillRect l="0" t="0" r="0" b="0"/>
            </a:stretch>
          </a:blipFill>
        </p:spPr>
      </p:sp>
      <p:sp>
        <p:nvSpPr>
          <p:cNvPr name="Freeform 8" id="8"/>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5"/>
            <a:stretch>
              <a:fillRect l="0" t="0" r="0" b="0"/>
            </a:stretch>
          </a:blipFill>
          <a:ln cap="sq">
            <a:noFill/>
            <a:prstDash val="solid"/>
            <a:miter/>
          </a:ln>
        </p:spPr>
      </p:sp>
      <p:sp>
        <p:nvSpPr>
          <p:cNvPr name="AutoShape 9" id="9"/>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sp>
        <p:nvSpPr>
          <p:cNvPr name="Freeform 10" id="10"/>
          <p:cNvSpPr/>
          <p:nvPr/>
        </p:nvSpPr>
        <p:spPr>
          <a:xfrm flipH="false" flipV="false" rot="0">
            <a:off x="1072280" y="3253811"/>
            <a:ext cx="1102419" cy="661451"/>
          </a:xfrm>
          <a:custGeom>
            <a:avLst/>
            <a:gdLst/>
            <a:ahLst/>
            <a:cxnLst/>
            <a:rect r="r" b="b" t="t" l="l"/>
            <a:pathLst>
              <a:path h="661451" w="1102419">
                <a:moveTo>
                  <a:pt x="0" y="0"/>
                </a:moveTo>
                <a:lnTo>
                  <a:pt x="1102419" y="0"/>
                </a:lnTo>
                <a:lnTo>
                  <a:pt x="1102419" y="661451"/>
                </a:lnTo>
                <a:lnTo>
                  <a:pt x="0" y="6614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4926544" y="1457177"/>
            <a:ext cx="8434911" cy="904621"/>
          </a:xfrm>
          <a:prstGeom prst="rect">
            <a:avLst/>
          </a:prstGeom>
        </p:spPr>
        <p:txBody>
          <a:bodyPr anchor="t" rtlCol="false" tIns="0" lIns="0" bIns="0" rIns="0">
            <a:spAutoFit/>
          </a:bodyPr>
          <a:lstStyle/>
          <a:p>
            <a:pPr algn="just">
              <a:lnSpc>
                <a:spcPts val="6766"/>
              </a:lnSpc>
            </a:pPr>
            <a:r>
              <a:rPr lang="en-US" sz="6699" b="true">
                <a:solidFill>
                  <a:srgbClr val="0C1D4B"/>
                </a:solidFill>
                <a:latin typeface="Montserrat Heavy"/>
                <a:ea typeface="Montserrat Heavy"/>
                <a:cs typeface="Montserrat Heavy"/>
                <a:sym typeface="Montserrat Heavy"/>
              </a:rPr>
              <a:t>Hướng phát triển</a:t>
            </a:r>
          </a:p>
        </p:txBody>
      </p:sp>
      <p:sp>
        <p:nvSpPr>
          <p:cNvPr name="TextBox 12" id="12"/>
          <p:cNvSpPr txBox="true"/>
          <p:nvPr/>
        </p:nvSpPr>
        <p:spPr>
          <a:xfrm rot="0">
            <a:off x="2502431" y="3193530"/>
            <a:ext cx="6547871" cy="1248710"/>
          </a:xfrm>
          <a:prstGeom prst="rect">
            <a:avLst/>
          </a:prstGeom>
        </p:spPr>
        <p:txBody>
          <a:bodyPr anchor="t" rtlCol="false" tIns="0" lIns="0" bIns="0" rIns="0">
            <a:spAutoFit/>
          </a:bodyPr>
          <a:lstStyle/>
          <a:p>
            <a:pPr algn="l">
              <a:lnSpc>
                <a:spcPts val="3231"/>
              </a:lnSpc>
            </a:pPr>
            <a:r>
              <a:rPr lang="en-US" sz="3199" b="true">
                <a:solidFill>
                  <a:srgbClr val="0C1D4B"/>
                </a:solidFill>
                <a:latin typeface="Montserrat Bold"/>
                <a:ea typeface="Montserrat Bold"/>
                <a:cs typeface="Montserrat Bold"/>
                <a:sym typeface="Montserrat Bold"/>
              </a:rPr>
              <a:t>Thử nghiệm với các kiến trúc mới để cải thiện chi tiết hình học</a:t>
            </a:r>
          </a:p>
        </p:txBody>
      </p:sp>
      <p:sp>
        <p:nvSpPr>
          <p:cNvPr name="TextBox 13" id="13"/>
          <p:cNvSpPr txBox="true"/>
          <p:nvPr/>
        </p:nvSpPr>
        <p:spPr>
          <a:xfrm rot="0">
            <a:off x="10561220" y="3079230"/>
            <a:ext cx="6873102" cy="1099928"/>
          </a:xfrm>
          <a:prstGeom prst="rect">
            <a:avLst/>
          </a:prstGeom>
        </p:spPr>
        <p:txBody>
          <a:bodyPr anchor="t" rtlCol="false" tIns="0" lIns="0" bIns="0" rIns="0">
            <a:spAutoFit/>
          </a:bodyPr>
          <a:lstStyle/>
          <a:p>
            <a:pPr algn="l">
              <a:lnSpc>
                <a:spcPts val="4479"/>
              </a:lnSpc>
            </a:pPr>
            <a:r>
              <a:rPr lang="en-US" sz="3199" b="true">
                <a:solidFill>
                  <a:srgbClr val="0C1D4B"/>
                </a:solidFill>
                <a:latin typeface="Montserrat Bold"/>
                <a:ea typeface="Montserrat Bold"/>
                <a:cs typeface="Montserrat Bold"/>
                <a:sym typeface="Montserrat Bold"/>
              </a:rPr>
              <a:t>Cải tiến phần hậu xử lý bằng các thuật toán nâng cao hơn</a:t>
            </a:r>
          </a:p>
        </p:txBody>
      </p:sp>
      <p:sp>
        <p:nvSpPr>
          <p:cNvPr name="TextBox 14" id="14"/>
          <p:cNvSpPr txBox="true"/>
          <p:nvPr/>
        </p:nvSpPr>
        <p:spPr>
          <a:xfrm rot="0">
            <a:off x="2502431" y="5621455"/>
            <a:ext cx="6485405" cy="1248710"/>
          </a:xfrm>
          <a:prstGeom prst="rect">
            <a:avLst/>
          </a:prstGeom>
        </p:spPr>
        <p:txBody>
          <a:bodyPr anchor="t" rtlCol="false" tIns="0" lIns="0" bIns="0" rIns="0">
            <a:spAutoFit/>
          </a:bodyPr>
          <a:lstStyle/>
          <a:p>
            <a:pPr algn="l">
              <a:lnSpc>
                <a:spcPts val="3231"/>
              </a:lnSpc>
            </a:pPr>
            <a:r>
              <a:rPr lang="en-US" sz="3199" b="true">
                <a:solidFill>
                  <a:srgbClr val="0C1D4B"/>
                </a:solidFill>
                <a:latin typeface="Montserrat Bold"/>
                <a:ea typeface="Montserrat Bold"/>
                <a:cs typeface="Montserrat Bold"/>
                <a:sym typeface="Montserrat Bold"/>
              </a:rPr>
              <a:t>Tối ưu hệ thống triển khai để giảm độ trễ, tăng tốc độ inference</a:t>
            </a:r>
          </a:p>
        </p:txBody>
      </p:sp>
      <p:sp>
        <p:nvSpPr>
          <p:cNvPr name="TextBox 15" id="15"/>
          <p:cNvSpPr txBox="true"/>
          <p:nvPr/>
        </p:nvSpPr>
        <p:spPr>
          <a:xfrm rot="0">
            <a:off x="10561220" y="5507155"/>
            <a:ext cx="6873102" cy="1661957"/>
          </a:xfrm>
          <a:prstGeom prst="rect">
            <a:avLst/>
          </a:prstGeom>
        </p:spPr>
        <p:txBody>
          <a:bodyPr anchor="t" rtlCol="false" tIns="0" lIns="0" bIns="0" rIns="0">
            <a:spAutoFit/>
          </a:bodyPr>
          <a:lstStyle/>
          <a:p>
            <a:pPr algn="l">
              <a:lnSpc>
                <a:spcPts val="4479"/>
              </a:lnSpc>
            </a:pPr>
            <a:r>
              <a:rPr lang="en-US" sz="3199" b="true">
                <a:solidFill>
                  <a:srgbClr val="0C1D4B"/>
                </a:solidFill>
                <a:latin typeface="Montserrat Bold"/>
                <a:ea typeface="Montserrat Bold"/>
                <a:cs typeface="Montserrat Bold"/>
                <a:sym typeface="Montserrat Bold"/>
              </a:rPr>
              <a:t>Mở rộng dữ liệu huấn luyện để mô hình xử lý đa dạng vật thể hơn</a:t>
            </a:r>
          </a:p>
        </p:txBody>
      </p:sp>
      <p:sp>
        <p:nvSpPr>
          <p:cNvPr name="TextBox 16" id="16"/>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7" id="17"/>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8" id="18"/>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9" id="19"/>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Freeform 20" id="20"/>
          <p:cNvSpPr/>
          <p:nvPr/>
        </p:nvSpPr>
        <p:spPr>
          <a:xfrm flipH="false" flipV="false" rot="0">
            <a:off x="9276355" y="3136380"/>
            <a:ext cx="1102419" cy="661451"/>
          </a:xfrm>
          <a:custGeom>
            <a:avLst/>
            <a:gdLst/>
            <a:ahLst/>
            <a:cxnLst/>
            <a:rect r="r" b="b" t="t" l="l"/>
            <a:pathLst>
              <a:path h="661451" w="1102419">
                <a:moveTo>
                  <a:pt x="0" y="0"/>
                </a:moveTo>
                <a:lnTo>
                  <a:pt x="1102419" y="0"/>
                </a:lnTo>
                <a:lnTo>
                  <a:pt x="1102419" y="661452"/>
                </a:lnTo>
                <a:lnTo>
                  <a:pt x="0" y="661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072280" y="5583374"/>
            <a:ext cx="1102419" cy="661451"/>
          </a:xfrm>
          <a:custGeom>
            <a:avLst/>
            <a:gdLst/>
            <a:ahLst/>
            <a:cxnLst/>
            <a:rect r="r" b="b" t="t" l="l"/>
            <a:pathLst>
              <a:path h="661451" w="1102419">
                <a:moveTo>
                  <a:pt x="0" y="0"/>
                </a:moveTo>
                <a:lnTo>
                  <a:pt x="1102419" y="0"/>
                </a:lnTo>
                <a:lnTo>
                  <a:pt x="1102419" y="661452"/>
                </a:lnTo>
                <a:lnTo>
                  <a:pt x="0" y="661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9276355" y="5613746"/>
            <a:ext cx="1102419" cy="661451"/>
          </a:xfrm>
          <a:custGeom>
            <a:avLst/>
            <a:gdLst/>
            <a:ahLst/>
            <a:cxnLst/>
            <a:rect r="r" b="b" t="t" l="l"/>
            <a:pathLst>
              <a:path h="661451" w="1102419">
                <a:moveTo>
                  <a:pt x="0" y="0"/>
                </a:moveTo>
                <a:lnTo>
                  <a:pt x="1102419" y="0"/>
                </a:lnTo>
                <a:lnTo>
                  <a:pt x="1102419" y="661452"/>
                </a:lnTo>
                <a:lnTo>
                  <a:pt x="0" y="661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grpSp>
        <p:nvGrpSpPr>
          <p:cNvPr name="Group 3" id="3"/>
          <p:cNvGrpSpPr/>
          <p:nvPr/>
        </p:nvGrpSpPr>
        <p:grpSpPr>
          <a:xfrm rot="0">
            <a:off x="-3127839" y="9527146"/>
            <a:ext cx="22035035" cy="3296902"/>
            <a:chOff x="0" y="0"/>
            <a:chExt cx="5803466" cy="868320"/>
          </a:xfrm>
        </p:grpSpPr>
        <p:sp>
          <p:nvSpPr>
            <p:cNvPr name="Freeform 4" id="4"/>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5" id="5"/>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6" id="6"/>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7" id="7"/>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8" id="8"/>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sp>
        <p:nvSpPr>
          <p:cNvPr name="TextBox 9" id="9"/>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0" id="10"/>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1" id="11"/>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2" id="12"/>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grpSp>
        <p:nvGrpSpPr>
          <p:cNvPr name="Group 13" id="13"/>
          <p:cNvGrpSpPr/>
          <p:nvPr/>
        </p:nvGrpSpPr>
        <p:grpSpPr>
          <a:xfrm rot="0">
            <a:off x="5686529" y="5681516"/>
            <a:ext cx="6914943" cy="814121"/>
            <a:chOff x="0" y="0"/>
            <a:chExt cx="1821220" cy="214419"/>
          </a:xfrm>
        </p:grpSpPr>
        <p:sp>
          <p:nvSpPr>
            <p:cNvPr name="Freeform 14" id="14"/>
            <p:cNvSpPr/>
            <p:nvPr/>
          </p:nvSpPr>
          <p:spPr>
            <a:xfrm flipH="false" flipV="false" rot="0">
              <a:off x="0" y="0"/>
              <a:ext cx="1821219" cy="214419"/>
            </a:xfrm>
            <a:custGeom>
              <a:avLst/>
              <a:gdLst/>
              <a:ahLst/>
              <a:cxnLst/>
              <a:rect r="r" b="b" t="t" l="l"/>
              <a:pathLst>
                <a:path h="214419" w="1821219">
                  <a:moveTo>
                    <a:pt x="31349" y="0"/>
                  </a:moveTo>
                  <a:lnTo>
                    <a:pt x="1789871" y="0"/>
                  </a:lnTo>
                  <a:cubicBezTo>
                    <a:pt x="1798185" y="0"/>
                    <a:pt x="1806159" y="3303"/>
                    <a:pt x="1812038" y="9182"/>
                  </a:cubicBezTo>
                  <a:cubicBezTo>
                    <a:pt x="1817917" y="15061"/>
                    <a:pt x="1821219" y="23034"/>
                    <a:pt x="1821219" y="31349"/>
                  </a:cubicBezTo>
                  <a:lnTo>
                    <a:pt x="1821219" y="183070"/>
                  </a:lnTo>
                  <a:cubicBezTo>
                    <a:pt x="1821219" y="200384"/>
                    <a:pt x="1807184" y="214419"/>
                    <a:pt x="1789871" y="214419"/>
                  </a:cubicBezTo>
                  <a:lnTo>
                    <a:pt x="31349" y="214419"/>
                  </a:lnTo>
                  <a:cubicBezTo>
                    <a:pt x="23034" y="214419"/>
                    <a:pt x="15061" y="211116"/>
                    <a:pt x="9182" y="205237"/>
                  </a:cubicBezTo>
                  <a:cubicBezTo>
                    <a:pt x="3303" y="199358"/>
                    <a:pt x="0" y="191384"/>
                    <a:pt x="0" y="183070"/>
                  </a:cubicBezTo>
                  <a:lnTo>
                    <a:pt x="0" y="31349"/>
                  </a:lnTo>
                  <a:cubicBezTo>
                    <a:pt x="0" y="14035"/>
                    <a:pt x="14035" y="0"/>
                    <a:pt x="31349" y="0"/>
                  </a:cubicBezTo>
                  <a:close/>
                </a:path>
              </a:pathLst>
            </a:custGeom>
            <a:solidFill>
              <a:srgbClr val="0C1D4B"/>
            </a:solidFill>
          </p:spPr>
        </p:sp>
        <p:sp>
          <p:nvSpPr>
            <p:cNvPr name="TextBox 15" id="15"/>
            <p:cNvSpPr txBox="true"/>
            <p:nvPr/>
          </p:nvSpPr>
          <p:spPr>
            <a:xfrm>
              <a:off x="0" y="-47625"/>
              <a:ext cx="1821220" cy="262044"/>
            </a:xfrm>
            <a:prstGeom prst="rect">
              <a:avLst/>
            </a:prstGeom>
          </p:spPr>
          <p:txBody>
            <a:bodyPr anchor="ctr" rtlCol="false" tIns="50800" lIns="50800" bIns="50800" rIns="50800"/>
            <a:lstStyle/>
            <a:p>
              <a:pPr algn="ctr">
                <a:lnSpc>
                  <a:spcPts val="2940"/>
                </a:lnSpc>
              </a:pPr>
            </a:p>
          </p:txBody>
        </p:sp>
      </p:grpSp>
      <p:sp>
        <p:nvSpPr>
          <p:cNvPr name="Freeform 16" id="16"/>
          <p:cNvSpPr/>
          <p:nvPr/>
        </p:nvSpPr>
        <p:spPr>
          <a:xfrm flipH="false" flipV="false" rot="0">
            <a:off x="15569234" y="8449152"/>
            <a:ext cx="1052409" cy="263102"/>
          </a:xfrm>
          <a:custGeom>
            <a:avLst/>
            <a:gdLst/>
            <a:ahLst/>
            <a:cxnLst/>
            <a:rect r="r" b="b" t="t" l="l"/>
            <a:pathLst>
              <a:path h="263102" w="1052409">
                <a:moveTo>
                  <a:pt x="0" y="0"/>
                </a:moveTo>
                <a:lnTo>
                  <a:pt x="1052409" y="0"/>
                </a:lnTo>
                <a:lnTo>
                  <a:pt x="1052409" y="263102"/>
                </a:lnTo>
                <a:lnTo>
                  <a:pt x="0" y="2631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3334264" y="3653648"/>
            <a:ext cx="11619472" cy="1604010"/>
          </a:xfrm>
          <a:prstGeom prst="rect">
            <a:avLst/>
          </a:prstGeom>
        </p:spPr>
        <p:txBody>
          <a:bodyPr anchor="t" rtlCol="false" tIns="0" lIns="0" bIns="0" rIns="0">
            <a:spAutoFit/>
          </a:bodyPr>
          <a:lstStyle/>
          <a:p>
            <a:pPr algn="ctr">
              <a:lnSpc>
                <a:spcPts val="12120"/>
              </a:lnSpc>
            </a:pPr>
            <a:r>
              <a:rPr lang="en-US" b="true" sz="12000">
                <a:solidFill>
                  <a:srgbClr val="0C1D4B"/>
                </a:solidFill>
                <a:latin typeface="Montserrat Heavy"/>
                <a:ea typeface="Montserrat Heavy"/>
                <a:cs typeface="Montserrat Heavy"/>
                <a:sym typeface="Montserrat Heavy"/>
              </a:rPr>
              <a:t>THANK YOU</a:t>
            </a:r>
          </a:p>
        </p:txBody>
      </p:sp>
      <p:sp>
        <p:nvSpPr>
          <p:cNvPr name="TextBox 18" id="18"/>
          <p:cNvSpPr txBox="true"/>
          <p:nvPr/>
        </p:nvSpPr>
        <p:spPr>
          <a:xfrm rot="0">
            <a:off x="6478371" y="5744724"/>
            <a:ext cx="5331258" cy="592402"/>
          </a:xfrm>
          <a:prstGeom prst="rect">
            <a:avLst/>
          </a:prstGeom>
        </p:spPr>
        <p:txBody>
          <a:bodyPr anchor="t" rtlCol="false" tIns="0" lIns="0" bIns="0" rIns="0">
            <a:spAutoFit/>
          </a:bodyPr>
          <a:lstStyle/>
          <a:p>
            <a:pPr algn="ctr">
              <a:lnSpc>
                <a:spcPts val="4619"/>
              </a:lnSpc>
            </a:pPr>
            <a:r>
              <a:rPr lang="en-US" b="true" sz="3299" spc="79">
                <a:solidFill>
                  <a:srgbClr val="FFFFFF"/>
                </a:solidFill>
                <a:latin typeface="Arimo Bold"/>
                <a:ea typeface="Arimo Bold"/>
                <a:cs typeface="Arimo Bold"/>
                <a:sym typeface="Arimo Bold"/>
              </a:rPr>
              <a:t>For your attention</a:t>
            </a:r>
          </a:p>
        </p:txBody>
      </p:sp>
      <p:sp>
        <p:nvSpPr>
          <p:cNvPr name="Freeform 19" id="19"/>
          <p:cNvSpPr/>
          <p:nvPr/>
        </p:nvSpPr>
        <p:spPr>
          <a:xfrm flipH="false" flipV="false" rot="0">
            <a:off x="1271595" y="1470063"/>
            <a:ext cx="1052409" cy="263102"/>
          </a:xfrm>
          <a:custGeom>
            <a:avLst/>
            <a:gdLst/>
            <a:ahLst/>
            <a:cxnLst/>
            <a:rect r="r" b="b" t="t" l="l"/>
            <a:pathLst>
              <a:path h="263102" w="1052409">
                <a:moveTo>
                  <a:pt x="0" y="0"/>
                </a:moveTo>
                <a:lnTo>
                  <a:pt x="1052408" y="0"/>
                </a:lnTo>
                <a:lnTo>
                  <a:pt x="1052408" y="263102"/>
                </a:lnTo>
                <a:lnTo>
                  <a:pt x="0" y="2631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grpSp>
        <p:nvGrpSpPr>
          <p:cNvPr name="Group 3" id="3"/>
          <p:cNvGrpSpPr/>
          <p:nvPr/>
        </p:nvGrpSpPr>
        <p:grpSpPr>
          <a:xfrm rot="0">
            <a:off x="-3127839" y="9527146"/>
            <a:ext cx="22035035" cy="3296902"/>
            <a:chOff x="0" y="0"/>
            <a:chExt cx="5803466" cy="868320"/>
          </a:xfrm>
        </p:grpSpPr>
        <p:sp>
          <p:nvSpPr>
            <p:cNvPr name="Freeform 4" id="4"/>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5" id="5"/>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6" id="6"/>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7" id="7"/>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8" id="8"/>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sp>
        <p:nvSpPr>
          <p:cNvPr name="Freeform 9" id="9"/>
          <p:cNvSpPr/>
          <p:nvPr/>
        </p:nvSpPr>
        <p:spPr>
          <a:xfrm flipH="false" flipV="false" rot="0">
            <a:off x="5746020" y="5649699"/>
            <a:ext cx="11783188" cy="3608601"/>
          </a:xfrm>
          <a:custGeom>
            <a:avLst/>
            <a:gdLst/>
            <a:ahLst/>
            <a:cxnLst/>
            <a:rect r="r" b="b" t="t" l="l"/>
            <a:pathLst>
              <a:path h="3608601" w="11783188">
                <a:moveTo>
                  <a:pt x="0" y="0"/>
                </a:moveTo>
                <a:lnTo>
                  <a:pt x="11783188" y="0"/>
                </a:lnTo>
                <a:lnTo>
                  <a:pt x="11783188" y="3608601"/>
                </a:lnTo>
                <a:lnTo>
                  <a:pt x="0" y="3608601"/>
                </a:lnTo>
                <a:lnTo>
                  <a:pt x="0" y="0"/>
                </a:lnTo>
                <a:close/>
              </a:path>
            </a:pathLst>
          </a:custGeom>
          <a:blipFill>
            <a:blip r:embed="rId4"/>
            <a:stretch>
              <a:fillRect l="0" t="0" r="0" b="0"/>
            </a:stretch>
          </a:blipFill>
        </p:spPr>
      </p:sp>
      <p:sp>
        <p:nvSpPr>
          <p:cNvPr name="TextBox 10" id="10"/>
          <p:cNvSpPr txBox="true"/>
          <p:nvPr/>
        </p:nvSpPr>
        <p:spPr>
          <a:xfrm rot="0">
            <a:off x="7087474" y="1457177"/>
            <a:ext cx="4113051" cy="904621"/>
          </a:xfrm>
          <a:prstGeom prst="rect">
            <a:avLst/>
          </a:prstGeom>
        </p:spPr>
        <p:txBody>
          <a:bodyPr anchor="t" rtlCol="false" tIns="0" lIns="0" bIns="0" rIns="0">
            <a:spAutoFit/>
          </a:bodyPr>
          <a:lstStyle/>
          <a:p>
            <a:pPr algn="just">
              <a:lnSpc>
                <a:spcPts val="6766"/>
              </a:lnSpc>
            </a:pPr>
            <a:r>
              <a:rPr lang="en-US" sz="6699" b="true">
                <a:solidFill>
                  <a:srgbClr val="0C1D4B"/>
                </a:solidFill>
                <a:latin typeface="Montserrat Heavy"/>
                <a:ea typeface="Montserrat Heavy"/>
                <a:cs typeface="Montserrat Heavy"/>
                <a:sym typeface="Montserrat Heavy"/>
              </a:rPr>
              <a:t>Phụ lục </a:t>
            </a:r>
          </a:p>
        </p:txBody>
      </p:sp>
      <p:sp>
        <p:nvSpPr>
          <p:cNvPr name="TextBox 11" id="11"/>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2" id="12"/>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3" id="13"/>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4" id="14"/>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5" id="15"/>
          <p:cNvSpPr txBox="true"/>
          <p:nvPr/>
        </p:nvSpPr>
        <p:spPr>
          <a:xfrm rot="0">
            <a:off x="192224" y="2161773"/>
            <a:ext cx="17705924" cy="4536819"/>
          </a:xfrm>
          <a:prstGeom prst="rect">
            <a:avLst/>
          </a:prstGeom>
        </p:spPr>
        <p:txBody>
          <a:bodyPr anchor="t" rtlCol="false" tIns="0" lIns="0" bIns="0" rIns="0">
            <a:spAutoFit/>
          </a:bodyPr>
          <a:lstStyle/>
          <a:p>
            <a:pPr algn="just">
              <a:lnSpc>
                <a:spcPts val="5200"/>
              </a:lnSpc>
            </a:pPr>
            <a:r>
              <a:rPr lang="en-US" sz="2600">
                <a:solidFill>
                  <a:srgbClr val="696D76"/>
                </a:solidFill>
                <a:latin typeface="Muli"/>
                <a:ea typeface="Muli"/>
                <a:cs typeface="Muli"/>
                <a:sym typeface="Muli"/>
              </a:rPr>
              <a:t>Mạng Pixel2Point:</a:t>
            </a:r>
          </a:p>
          <a:p>
            <a:pPr algn="just" marL="561341" indent="-280670" lvl="1">
              <a:lnSpc>
                <a:spcPts val="5200"/>
              </a:lnSpc>
              <a:buFont typeface="Arial"/>
              <a:buChar char="•"/>
            </a:pPr>
            <a:r>
              <a:rPr lang="en-US" sz="2600">
                <a:solidFill>
                  <a:srgbClr val="696D76"/>
                </a:solidFill>
                <a:latin typeface="Muli"/>
                <a:ea typeface="Muli"/>
                <a:cs typeface="Muli"/>
                <a:sym typeface="Muli"/>
              </a:rPr>
              <a:t>Encoder:</a:t>
            </a:r>
          </a:p>
          <a:p>
            <a:pPr algn="just" marL="1122681" indent="-374227" lvl="2">
              <a:lnSpc>
                <a:spcPts val="5200"/>
              </a:lnSpc>
              <a:buFont typeface="Arial"/>
              <a:buChar char="⚬"/>
            </a:pPr>
            <a:r>
              <a:rPr lang="en-US" sz="2600">
                <a:solidFill>
                  <a:srgbClr val="696D76"/>
                </a:solidFill>
                <a:latin typeface="Muli"/>
                <a:ea typeface="Muli"/>
                <a:cs typeface="Muli"/>
                <a:sym typeface="Muli"/>
              </a:rPr>
              <a:t>Gồm 7 lớp Conv2D (kernel 3x3, stride 2), hàm kích hoạt ReLU</a:t>
            </a:r>
          </a:p>
          <a:p>
            <a:pPr algn="just" marL="561341" indent="-280670" lvl="1">
              <a:lnSpc>
                <a:spcPts val="5200"/>
              </a:lnSpc>
              <a:buFont typeface="Arial"/>
              <a:buChar char="•"/>
            </a:pPr>
            <a:r>
              <a:rPr lang="en-US" sz="2600">
                <a:solidFill>
                  <a:srgbClr val="696D76"/>
                </a:solidFill>
                <a:latin typeface="Muli"/>
                <a:ea typeface="Muli"/>
                <a:cs typeface="Muli"/>
                <a:sym typeface="Muli"/>
              </a:rPr>
              <a:t>Initial Point Cloud:</a:t>
            </a:r>
          </a:p>
          <a:p>
            <a:pPr algn="just" marL="1122681" indent="-374227" lvl="2">
              <a:lnSpc>
                <a:spcPts val="5200"/>
              </a:lnSpc>
              <a:buFont typeface="Arial"/>
              <a:buChar char="⚬"/>
            </a:pPr>
            <a:r>
              <a:rPr lang="en-US" sz="2600">
                <a:solidFill>
                  <a:srgbClr val="696D76"/>
                </a:solidFill>
                <a:latin typeface="Muli"/>
                <a:ea typeface="Muli"/>
                <a:cs typeface="Muli"/>
                <a:sym typeface="Muli"/>
              </a:rPr>
              <a:t>Hình cầu 256 điểm 3D sinh bằng thuật toán Fibonacci Sphere</a:t>
            </a:r>
          </a:p>
          <a:p>
            <a:pPr algn="just" marL="561341" indent="-280670" lvl="1">
              <a:lnSpc>
                <a:spcPts val="5200"/>
              </a:lnSpc>
              <a:buFont typeface="Arial"/>
              <a:buChar char="•"/>
            </a:pPr>
            <a:r>
              <a:rPr lang="en-US" sz="2600">
                <a:solidFill>
                  <a:srgbClr val="696D76"/>
                </a:solidFill>
                <a:latin typeface="Muli"/>
                <a:ea typeface="Muli"/>
                <a:cs typeface="Muli"/>
                <a:sym typeface="Muli"/>
              </a:rPr>
              <a:t>Generator (MLP):</a:t>
            </a:r>
          </a:p>
          <a:p>
            <a:pPr algn="just" marL="1122681" indent="-374227" lvl="2">
              <a:lnSpc>
                <a:spcPts val="5200"/>
              </a:lnSpc>
              <a:buFont typeface="Arial"/>
              <a:buChar char="⚬"/>
            </a:pPr>
            <a:r>
              <a:rPr lang="en-US" sz="2600">
                <a:solidFill>
                  <a:srgbClr val="696D76"/>
                </a:solidFill>
                <a:latin typeface="Muli"/>
                <a:ea typeface="Muli"/>
                <a:cs typeface="Muli"/>
                <a:sym typeface="Muli"/>
              </a:rPr>
              <a:t>Gồm 4 lớp fully connected</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grpSp>
        <p:nvGrpSpPr>
          <p:cNvPr name="Group 3" id="3"/>
          <p:cNvGrpSpPr/>
          <p:nvPr/>
        </p:nvGrpSpPr>
        <p:grpSpPr>
          <a:xfrm rot="0">
            <a:off x="-3127839" y="9527146"/>
            <a:ext cx="22035035" cy="3296902"/>
            <a:chOff x="0" y="0"/>
            <a:chExt cx="5803466" cy="868320"/>
          </a:xfrm>
        </p:grpSpPr>
        <p:sp>
          <p:nvSpPr>
            <p:cNvPr name="Freeform 4" id="4"/>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5" id="5"/>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6" id="6"/>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7" id="7"/>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8" id="8"/>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sp>
        <p:nvSpPr>
          <p:cNvPr name="TextBox 9" id="9"/>
          <p:cNvSpPr txBox="true"/>
          <p:nvPr/>
        </p:nvSpPr>
        <p:spPr>
          <a:xfrm rot="0">
            <a:off x="192224" y="2161773"/>
            <a:ext cx="17705924" cy="2564981"/>
          </a:xfrm>
          <a:prstGeom prst="rect">
            <a:avLst/>
          </a:prstGeom>
        </p:spPr>
        <p:txBody>
          <a:bodyPr anchor="t" rtlCol="false" tIns="0" lIns="0" bIns="0" rIns="0">
            <a:spAutoFit/>
          </a:bodyPr>
          <a:lstStyle/>
          <a:p>
            <a:pPr algn="just">
              <a:lnSpc>
                <a:spcPts val="5200"/>
              </a:lnSpc>
            </a:pPr>
            <a:r>
              <a:rPr lang="en-US" sz="2600">
                <a:solidFill>
                  <a:srgbClr val="696D76"/>
                </a:solidFill>
                <a:latin typeface="Muli"/>
                <a:ea typeface="Muli"/>
                <a:cs typeface="Muli"/>
                <a:sym typeface="Muli"/>
              </a:rPr>
              <a:t>Mạng SAPCU:</a:t>
            </a:r>
          </a:p>
          <a:p>
            <a:pPr algn="just" marL="561341" indent="-280670" lvl="1">
              <a:lnSpc>
                <a:spcPts val="5200"/>
              </a:lnSpc>
              <a:buFont typeface="Arial"/>
              <a:buChar char="•"/>
            </a:pPr>
            <a:r>
              <a:rPr lang="en-US" sz="2600">
                <a:solidFill>
                  <a:srgbClr val="696D76"/>
                </a:solidFill>
                <a:latin typeface="Muli"/>
                <a:ea typeface="Muli"/>
                <a:cs typeface="Muli"/>
                <a:sym typeface="Muli"/>
              </a:rPr>
              <a:t>Ý tưởng chính: chiếu seed points lên bề mặt ngầm (implicit surface) bằng hai hàm học:</a:t>
            </a:r>
          </a:p>
          <a:p>
            <a:pPr algn="just" marL="1122681" indent="-374227" lvl="2">
              <a:lnSpc>
                <a:spcPts val="5200"/>
              </a:lnSpc>
              <a:buFont typeface="Arial"/>
              <a:buChar char="⚬"/>
            </a:pPr>
            <a:r>
              <a:rPr lang="en-US" sz="2600">
                <a:solidFill>
                  <a:srgbClr val="696D76"/>
                </a:solidFill>
                <a:latin typeface="Muli"/>
                <a:ea typeface="Muli"/>
                <a:cs typeface="Muli"/>
                <a:sym typeface="Muli"/>
              </a:rPr>
              <a:t>f</a:t>
            </a:r>
            <a:r>
              <a:rPr lang="en-US" sz="2600">
                <a:solidFill>
                  <a:srgbClr val="696D76"/>
                </a:solidFill>
                <a:latin typeface="Muli"/>
                <a:ea typeface="Muli"/>
                <a:cs typeface="Muli"/>
                <a:sym typeface="Muli"/>
              </a:rPr>
              <a:t>n</a:t>
            </a:r>
            <a:r>
              <a:rPr lang="en-US" sz="2600">
                <a:solidFill>
                  <a:srgbClr val="696D76"/>
                </a:solidFill>
                <a:latin typeface="Muli"/>
                <a:ea typeface="Muli"/>
                <a:cs typeface="Muli"/>
                <a:sym typeface="Muli"/>
              </a:rPr>
              <a:t> : ước lượng hướng chiếu</a:t>
            </a:r>
          </a:p>
          <a:p>
            <a:pPr algn="just" marL="1122681" indent="-374227" lvl="2">
              <a:lnSpc>
                <a:spcPts val="5200"/>
              </a:lnSpc>
              <a:buFont typeface="Arial"/>
              <a:buChar char="⚬"/>
            </a:pPr>
            <a:r>
              <a:rPr lang="en-US" sz="2600">
                <a:solidFill>
                  <a:srgbClr val="696D76"/>
                </a:solidFill>
                <a:latin typeface="Muli"/>
                <a:ea typeface="Muli"/>
                <a:cs typeface="Muli"/>
                <a:sym typeface="Muli"/>
              </a:rPr>
              <a:t>f</a:t>
            </a:r>
            <a:r>
              <a:rPr lang="en-US" sz="2600">
                <a:solidFill>
                  <a:srgbClr val="696D76"/>
                </a:solidFill>
                <a:latin typeface="Muli"/>
                <a:ea typeface="Muli"/>
                <a:cs typeface="Muli"/>
                <a:sym typeface="Muli"/>
              </a:rPr>
              <a:t>d</a:t>
            </a:r>
            <a:r>
              <a:rPr lang="en-US" sz="2600">
                <a:solidFill>
                  <a:srgbClr val="696D76"/>
                </a:solidFill>
                <a:latin typeface="Muli"/>
                <a:ea typeface="Muli"/>
                <a:cs typeface="Muli"/>
                <a:sym typeface="Muli"/>
              </a:rPr>
              <a:t> : ước lượng khoảng cách chiếu</a:t>
            </a:r>
          </a:p>
        </p:txBody>
      </p:sp>
      <p:sp>
        <p:nvSpPr>
          <p:cNvPr name="Freeform 10" id="10"/>
          <p:cNvSpPr/>
          <p:nvPr/>
        </p:nvSpPr>
        <p:spPr>
          <a:xfrm flipH="false" flipV="false" rot="0">
            <a:off x="7889678" y="4696270"/>
            <a:ext cx="10081835" cy="4562030"/>
          </a:xfrm>
          <a:custGeom>
            <a:avLst/>
            <a:gdLst/>
            <a:ahLst/>
            <a:cxnLst/>
            <a:rect r="r" b="b" t="t" l="l"/>
            <a:pathLst>
              <a:path h="4562030" w="10081835">
                <a:moveTo>
                  <a:pt x="0" y="0"/>
                </a:moveTo>
                <a:lnTo>
                  <a:pt x="10081836" y="0"/>
                </a:lnTo>
                <a:lnTo>
                  <a:pt x="10081836" y="4562030"/>
                </a:lnTo>
                <a:lnTo>
                  <a:pt x="0" y="4562030"/>
                </a:lnTo>
                <a:lnTo>
                  <a:pt x="0" y="0"/>
                </a:lnTo>
                <a:close/>
              </a:path>
            </a:pathLst>
          </a:custGeom>
          <a:blipFill>
            <a:blip r:embed="rId4"/>
            <a:stretch>
              <a:fillRect l="0" t="0" r="0" b="0"/>
            </a:stretch>
          </a:blipFill>
        </p:spPr>
      </p:sp>
      <p:sp>
        <p:nvSpPr>
          <p:cNvPr name="TextBox 11" id="11"/>
          <p:cNvSpPr txBox="true"/>
          <p:nvPr/>
        </p:nvSpPr>
        <p:spPr>
          <a:xfrm rot="0">
            <a:off x="7087474" y="1457177"/>
            <a:ext cx="4113051" cy="904621"/>
          </a:xfrm>
          <a:prstGeom prst="rect">
            <a:avLst/>
          </a:prstGeom>
        </p:spPr>
        <p:txBody>
          <a:bodyPr anchor="t" rtlCol="false" tIns="0" lIns="0" bIns="0" rIns="0">
            <a:spAutoFit/>
          </a:bodyPr>
          <a:lstStyle/>
          <a:p>
            <a:pPr algn="just">
              <a:lnSpc>
                <a:spcPts val="6766"/>
              </a:lnSpc>
            </a:pPr>
            <a:r>
              <a:rPr lang="en-US" sz="6699" b="true">
                <a:solidFill>
                  <a:srgbClr val="0C1D4B"/>
                </a:solidFill>
                <a:latin typeface="Montserrat Heavy"/>
                <a:ea typeface="Montserrat Heavy"/>
                <a:cs typeface="Montserrat Heavy"/>
                <a:sym typeface="Montserrat Heavy"/>
              </a:rPr>
              <a:t>Phụ lục </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5" id="15"/>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6" id="16"/>
          <p:cNvSpPr txBox="true"/>
          <p:nvPr/>
        </p:nvSpPr>
        <p:spPr>
          <a:xfrm rot="0">
            <a:off x="135452" y="4669604"/>
            <a:ext cx="7624089" cy="3879539"/>
          </a:xfrm>
          <a:prstGeom prst="rect">
            <a:avLst/>
          </a:prstGeom>
        </p:spPr>
        <p:txBody>
          <a:bodyPr anchor="t" rtlCol="false" tIns="0" lIns="0" bIns="0" rIns="0">
            <a:spAutoFit/>
          </a:bodyPr>
          <a:lstStyle/>
          <a:p>
            <a:pPr algn="just" marL="561341" indent="-280670" lvl="1">
              <a:lnSpc>
                <a:spcPts val="5200"/>
              </a:lnSpc>
              <a:buFont typeface="Arial"/>
              <a:buChar char="•"/>
            </a:pPr>
            <a:r>
              <a:rPr lang="en-US" sz="2600">
                <a:solidFill>
                  <a:srgbClr val="696D76"/>
                </a:solidFill>
                <a:latin typeface="Muli"/>
                <a:ea typeface="Muli"/>
                <a:cs typeface="Muli"/>
                <a:sym typeface="Muli"/>
              </a:rPr>
              <a:t>Kiến trúc:</a:t>
            </a:r>
          </a:p>
          <a:p>
            <a:pPr algn="just" marL="1122681" indent="-374227" lvl="2">
              <a:lnSpc>
                <a:spcPts val="5200"/>
              </a:lnSpc>
              <a:buFont typeface="Arial"/>
              <a:buChar char="⚬"/>
            </a:pPr>
            <a:r>
              <a:rPr lang="en-US" sz="2600">
                <a:solidFill>
                  <a:srgbClr val="696D76"/>
                </a:solidFill>
                <a:latin typeface="Muli"/>
                <a:ea typeface="Muli"/>
                <a:cs typeface="Muli"/>
                <a:sym typeface="Muli"/>
              </a:rPr>
              <a:t>Encoder: Dựa trên DGCNN, trích xuất đặc trưng 2048 chiều.</a:t>
            </a:r>
          </a:p>
          <a:p>
            <a:pPr algn="l" marL="1122681" indent="-374227" lvl="2">
              <a:lnSpc>
                <a:spcPts val="5200"/>
              </a:lnSpc>
              <a:buFont typeface="Arial"/>
              <a:buChar char="⚬"/>
            </a:pPr>
            <a:r>
              <a:rPr lang="en-US" sz="2600">
                <a:solidFill>
                  <a:srgbClr val="696D76"/>
                </a:solidFill>
                <a:latin typeface="Muli"/>
                <a:ea typeface="Muli"/>
                <a:cs typeface="Muli"/>
                <a:sym typeface="Muli"/>
              </a:rPr>
              <a:t>Decoders (f</a:t>
            </a:r>
            <a:r>
              <a:rPr lang="en-US" sz="2600">
                <a:solidFill>
                  <a:srgbClr val="696D76"/>
                </a:solidFill>
                <a:latin typeface="Muli"/>
                <a:ea typeface="Muli"/>
                <a:cs typeface="Muli"/>
                <a:sym typeface="Muli"/>
              </a:rPr>
              <a:t>n</a:t>
            </a:r>
            <a:r>
              <a:rPr lang="en-US" sz="2600">
                <a:solidFill>
                  <a:srgbClr val="696D76"/>
                </a:solidFill>
                <a:latin typeface="Muli"/>
                <a:ea typeface="Muli"/>
                <a:cs typeface="Muli"/>
                <a:sym typeface="Muli"/>
              </a:rPr>
              <a:t> &amp; f</a:t>
            </a:r>
            <a:r>
              <a:rPr lang="en-US" sz="2600">
                <a:solidFill>
                  <a:srgbClr val="696D76"/>
                </a:solidFill>
                <a:latin typeface="Muli"/>
                <a:ea typeface="Muli"/>
                <a:cs typeface="Muli"/>
                <a:sym typeface="Muli"/>
              </a:rPr>
              <a:t>d</a:t>
            </a:r>
            <a:r>
              <a:rPr lang="en-US" sz="2600">
                <a:solidFill>
                  <a:srgbClr val="696D76"/>
                </a:solidFill>
                <a:latin typeface="Muli"/>
                <a:ea typeface="Muli"/>
                <a:cs typeface="Muli"/>
                <a:sym typeface="Muli"/>
              </a:rPr>
              <a:t> ):Gồm 4 lớp fully connected với Batch Normalization + ReLU.</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grpSp>
        <p:nvGrpSpPr>
          <p:cNvPr name="Group 3" id="3"/>
          <p:cNvGrpSpPr/>
          <p:nvPr/>
        </p:nvGrpSpPr>
        <p:grpSpPr>
          <a:xfrm rot="0">
            <a:off x="-3127839" y="9527146"/>
            <a:ext cx="22035035" cy="3296902"/>
            <a:chOff x="0" y="0"/>
            <a:chExt cx="5803466" cy="868320"/>
          </a:xfrm>
        </p:grpSpPr>
        <p:sp>
          <p:nvSpPr>
            <p:cNvPr name="Freeform 4" id="4"/>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5" id="5"/>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6" id="6"/>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7" id="7"/>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8" id="8"/>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sp>
        <p:nvSpPr>
          <p:cNvPr name="Freeform 9" id="9"/>
          <p:cNvSpPr/>
          <p:nvPr/>
        </p:nvSpPr>
        <p:spPr>
          <a:xfrm flipH="false" flipV="false" rot="0">
            <a:off x="3914871" y="4915688"/>
            <a:ext cx="10533586" cy="3015239"/>
          </a:xfrm>
          <a:custGeom>
            <a:avLst/>
            <a:gdLst/>
            <a:ahLst/>
            <a:cxnLst/>
            <a:rect r="r" b="b" t="t" l="l"/>
            <a:pathLst>
              <a:path h="3015239" w="10533586">
                <a:moveTo>
                  <a:pt x="0" y="0"/>
                </a:moveTo>
                <a:lnTo>
                  <a:pt x="10533586" y="0"/>
                </a:lnTo>
                <a:lnTo>
                  <a:pt x="10533586" y="3015239"/>
                </a:lnTo>
                <a:lnTo>
                  <a:pt x="0" y="3015239"/>
                </a:lnTo>
                <a:lnTo>
                  <a:pt x="0" y="0"/>
                </a:lnTo>
                <a:close/>
              </a:path>
            </a:pathLst>
          </a:custGeom>
          <a:blipFill>
            <a:blip r:embed="rId4"/>
            <a:stretch>
              <a:fillRect l="0" t="0" r="0" b="0"/>
            </a:stretch>
          </a:blipFill>
        </p:spPr>
      </p:sp>
      <p:sp>
        <p:nvSpPr>
          <p:cNvPr name="TextBox 10" id="10"/>
          <p:cNvSpPr txBox="true"/>
          <p:nvPr/>
        </p:nvSpPr>
        <p:spPr>
          <a:xfrm rot="0">
            <a:off x="192224" y="2304648"/>
            <a:ext cx="17705924" cy="1907702"/>
          </a:xfrm>
          <a:prstGeom prst="rect">
            <a:avLst/>
          </a:prstGeom>
        </p:spPr>
        <p:txBody>
          <a:bodyPr anchor="t" rtlCol="false" tIns="0" lIns="0" bIns="0" rIns="0">
            <a:spAutoFit/>
          </a:bodyPr>
          <a:lstStyle/>
          <a:p>
            <a:pPr algn="just">
              <a:lnSpc>
                <a:spcPts val="5200"/>
              </a:lnSpc>
            </a:pPr>
            <a:r>
              <a:rPr lang="en-US" sz="2600">
                <a:solidFill>
                  <a:srgbClr val="696D76"/>
                </a:solidFill>
                <a:latin typeface="Muli"/>
                <a:ea typeface="Muli"/>
                <a:cs typeface="Muli"/>
                <a:sym typeface="Muli"/>
              </a:rPr>
              <a:t>Mạng GeoUDF:</a:t>
            </a:r>
          </a:p>
          <a:p>
            <a:pPr algn="just" marL="561341" indent="-280670" lvl="1">
              <a:lnSpc>
                <a:spcPts val="5200"/>
              </a:lnSpc>
              <a:buFont typeface="Arial"/>
              <a:buChar char="•"/>
            </a:pPr>
            <a:r>
              <a:rPr lang="en-US" sz="2600">
                <a:solidFill>
                  <a:srgbClr val="696D76"/>
                </a:solidFill>
                <a:latin typeface="Muli"/>
                <a:ea typeface="Muli"/>
                <a:cs typeface="Muli"/>
                <a:sym typeface="Muli"/>
              </a:rPr>
              <a:t>Kiến trúc: sử dụng MLP để ánh xạ từ điểm 3D x∈R</a:t>
            </a:r>
            <a:r>
              <a:rPr lang="en-US" sz="2600">
                <a:solidFill>
                  <a:srgbClr val="696D76"/>
                </a:solidFill>
                <a:latin typeface="Muli"/>
                <a:ea typeface="Muli"/>
                <a:cs typeface="Muli"/>
                <a:sym typeface="Muli"/>
              </a:rPr>
              <a:t>3</a:t>
            </a:r>
            <a:r>
              <a:rPr lang="en-US" sz="2600">
                <a:solidFill>
                  <a:srgbClr val="696D76"/>
                </a:solidFill>
                <a:latin typeface="Muli"/>
                <a:ea typeface="Muli"/>
                <a:cs typeface="Muli"/>
                <a:sym typeface="Muli"/>
              </a:rPr>
              <a:t> sang giá trị khoảng cách d∈R</a:t>
            </a:r>
            <a:r>
              <a:rPr lang="en-US" sz="2600">
                <a:solidFill>
                  <a:srgbClr val="696D76"/>
                </a:solidFill>
                <a:latin typeface="Muli"/>
                <a:ea typeface="Muli"/>
                <a:cs typeface="Muli"/>
                <a:sym typeface="Muli"/>
              </a:rPr>
              <a:t>+</a:t>
            </a:r>
            <a:r>
              <a:rPr lang="en-US" sz="2600">
                <a:solidFill>
                  <a:srgbClr val="696D76"/>
                </a:solidFill>
                <a:latin typeface="Muli"/>
                <a:ea typeface="Muli"/>
                <a:cs typeface="Muli"/>
                <a:sym typeface="Muli"/>
              </a:rPr>
              <a:t> : f</a:t>
            </a:r>
            <a:r>
              <a:rPr lang="en-US" sz="2600">
                <a:solidFill>
                  <a:srgbClr val="696D76"/>
                </a:solidFill>
                <a:latin typeface="Muli"/>
                <a:ea typeface="Muli"/>
                <a:cs typeface="Muli"/>
                <a:sym typeface="Muli"/>
              </a:rPr>
              <a:t>0</a:t>
            </a:r>
            <a:r>
              <a:rPr lang="en-US" sz="2600">
                <a:solidFill>
                  <a:srgbClr val="696D76"/>
                </a:solidFill>
                <a:latin typeface="Muli"/>
                <a:ea typeface="Muli"/>
                <a:cs typeface="Muli"/>
                <a:sym typeface="Muli"/>
              </a:rPr>
              <a:t>(x) ≈ UDF(x)</a:t>
            </a:r>
          </a:p>
          <a:p>
            <a:pPr algn="just" marL="561341" indent="-280670" lvl="1">
              <a:lnSpc>
                <a:spcPts val="5200"/>
              </a:lnSpc>
              <a:buFont typeface="Arial"/>
              <a:buChar char="•"/>
            </a:pPr>
            <a:r>
              <a:rPr lang="en-US" sz="2600">
                <a:solidFill>
                  <a:srgbClr val="696D76"/>
                </a:solidFill>
                <a:latin typeface="Muli"/>
                <a:ea typeface="Muli"/>
                <a:cs typeface="Muli"/>
                <a:sym typeface="Muli"/>
              </a:rPr>
              <a:t>Trích xuất bề mặt: Dùng thuật toán Marching Cubes trên lưới voxel từ các điểm sao cho UDF(x) = 0</a:t>
            </a:r>
          </a:p>
        </p:txBody>
      </p:sp>
      <p:sp>
        <p:nvSpPr>
          <p:cNvPr name="TextBox 11" id="11"/>
          <p:cNvSpPr txBox="true"/>
          <p:nvPr/>
        </p:nvSpPr>
        <p:spPr>
          <a:xfrm rot="0">
            <a:off x="7087474" y="1457177"/>
            <a:ext cx="4113051" cy="904621"/>
          </a:xfrm>
          <a:prstGeom prst="rect">
            <a:avLst/>
          </a:prstGeom>
        </p:spPr>
        <p:txBody>
          <a:bodyPr anchor="t" rtlCol="false" tIns="0" lIns="0" bIns="0" rIns="0">
            <a:spAutoFit/>
          </a:bodyPr>
          <a:lstStyle/>
          <a:p>
            <a:pPr algn="just">
              <a:lnSpc>
                <a:spcPts val="6766"/>
              </a:lnSpc>
            </a:pPr>
            <a:r>
              <a:rPr lang="en-US" sz="6699" b="true">
                <a:solidFill>
                  <a:srgbClr val="0C1D4B"/>
                </a:solidFill>
                <a:latin typeface="Montserrat Heavy"/>
                <a:ea typeface="Montserrat Heavy"/>
                <a:cs typeface="Montserrat Heavy"/>
                <a:sym typeface="Montserrat Heavy"/>
              </a:rPr>
              <a:t>Phụ lục </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5" id="15"/>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10661786" y="4155652"/>
            <a:ext cx="7573342" cy="3029337"/>
          </a:xfrm>
          <a:custGeom>
            <a:avLst/>
            <a:gdLst/>
            <a:ahLst/>
            <a:cxnLst/>
            <a:rect r="r" b="b" t="t" l="l"/>
            <a:pathLst>
              <a:path h="3029337" w="7573342">
                <a:moveTo>
                  <a:pt x="0" y="0"/>
                </a:moveTo>
                <a:lnTo>
                  <a:pt x="7573342" y="0"/>
                </a:lnTo>
                <a:lnTo>
                  <a:pt x="7573342" y="3029337"/>
                </a:lnTo>
                <a:lnTo>
                  <a:pt x="0" y="3029337"/>
                </a:lnTo>
                <a:lnTo>
                  <a:pt x="0" y="0"/>
                </a:lnTo>
                <a:close/>
              </a:path>
            </a:pathLst>
          </a:custGeom>
          <a:blipFill>
            <a:blip r:embed="rId4"/>
            <a:stretch>
              <a:fillRect l="0" t="0" r="0" b="0"/>
            </a:stretch>
          </a:blipFill>
        </p:spPr>
      </p:sp>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507205" y="2973259"/>
            <a:ext cx="9803036" cy="4536819"/>
          </a:xfrm>
          <a:prstGeom prst="rect">
            <a:avLst/>
          </a:prstGeom>
        </p:spPr>
        <p:txBody>
          <a:bodyPr anchor="t" rtlCol="false" tIns="0" lIns="0" bIns="0" rIns="0">
            <a:spAutoFit/>
          </a:bodyPr>
          <a:lstStyle/>
          <a:p>
            <a:pPr algn="just" marL="561341" indent="-280670" lvl="1">
              <a:lnSpc>
                <a:spcPts val="5200"/>
              </a:lnSpc>
              <a:buFont typeface="Arial"/>
              <a:buChar char="•"/>
            </a:pPr>
            <a:r>
              <a:rPr lang="en-US" sz="2600">
                <a:solidFill>
                  <a:srgbClr val="696D76"/>
                </a:solidFill>
                <a:latin typeface="Muli"/>
                <a:ea typeface="Muli"/>
                <a:cs typeface="Muli"/>
                <a:sym typeface="Muli"/>
              </a:rPr>
              <a:t>Trong khi đó đối với ảnh 2D;</a:t>
            </a:r>
          </a:p>
          <a:p>
            <a:pPr algn="just" marL="1122681" indent="-374227" lvl="2">
              <a:lnSpc>
                <a:spcPts val="5200"/>
              </a:lnSpc>
              <a:buFont typeface="Arial"/>
              <a:buChar char="⚬"/>
            </a:pPr>
            <a:r>
              <a:rPr lang="en-US" sz="2600">
                <a:solidFill>
                  <a:srgbClr val="696D76"/>
                </a:solidFill>
                <a:latin typeface="Muli"/>
                <a:ea typeface="Muli"/>
                <a:cs typeface="Muli"/>
                <a:sym typeface="Muli"/>
              </a:rPr>
              <a:t>Dễ thu thập (camera, điện thoại,...)</a:t>
            </a:r>
          </a:p>
          <a:p>
            <a:pPr algn="just" marL="1122681" indent="-374227" lvl="2">
              <a:lnSpc>
                <a:spcPts val="5200"/>
              </a:lnSpc>
              <a:buFont typeface="Arial"/>
              <a:buChar char="⚬"/>
            </a:pPr>
            <a:r>
              <a:rPr lang="en-US" sz="2600">
                <a:solidFill>
                  <a:srgbClr val="696D76"/>
                </a:solidFill>
                <a:latin typeface="Muli"/>
                <a:ea typeface="Muli"/>
                <a:cs typeface="Muli"/>
                <a:sym typeface="Muli"/>
              </a:rPr>
              <a:t>Rẻ, sẵn có nhiều trong ứng dụng thực tế</a:t>
            </a:r>
          </a:p>
          <a:p>
            <a:pPr algn="just">
              <a:lnSpc>
                <a:spcPts val="5200"/>
              </a:lnSpc>
            </a:pPr>
            <a:r>
              <a:rPr lang="en-US" sz="2600">
                <a:solidFill>
                  <a:srgbClr val="696D76"/>
                </a:solidFill>
                <a:latin typeface="Muli"/>
                <a:ea typeface="Muli"/>
                <a:cs typeface="Muli"/>
                <a:sym typeface="Muli"/>
              </a:rPr>
              <a:t>→ Do đó, đề tài “Xây dựng hệ thống tái tạo vật thể 3D từ ảnh 2D hỗ trợ trong thiết kế đồ họa” được thực hiện với mục tiêu nghiên cứu và phát triển một pipeline xử lý nhiều giai đoạn nhằm nâng cao khả năng kiểm soát và tối ưu hóa chất lượng đầu ra.</a:t>
            </a:r>
          </a:p>
        </p:txBody>
      </p:sp>
      <p:sp>
        <p:nvSpPr>
          <p:cNvPr name="TextBox 15" id="15"/>
          <p:cNvSpPr txBox="true"/>
          <p:nvPr/>
        </p:nvSpPr>
        <p:spPr>
          <a:xfrm rot="0">
            <a:off x="328520" y="1200775"/>
            <a:ext cx="9803036"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ĐẶT VẤN ĐỀ</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TextBox 9" id="9"/>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0" id="10"/>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1" id="11"/>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2" id="12"/>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3" id="13"/>
          <p:cNvSpPr txBox="true"/>
          <p:nvPr/>
        </p:nvSpPr>
        <p:spPr>
          <a:xfrm rot="0">
            <a:off x="878958" y="2573783"/>
            <a:ext cx="14051428" cy="593144"/>
          </a:xfrm>
          <a:prstGeom prst="rect">
            <a:avLst/>
          </a:prstGeom>
        </p:spPr>
        <p:txBody>
          <a:bodyPr anchor="t" rtlCol="false" tIns="0" lIns="0" bIns="0" rIns="0">
            <a:spAutoFit/>
          </a:bodyPr>
          <a:lstStyle/>
          <a:p>
            <a:pPr algn="just">
              <a:lnSpc>
                <a:spcPts val="5200"/>
              </a:lnSpc>
            </a:pPr>
            <a:r>
              <a:rPr lang="en-US" sz="2600">
                <a:solidFill>
                  <a:srgbClr val="696D76"/>
                </a:solidFill>
                <a:latin typeface="Muli"/>
                <a:ea typeface="Muli"/>
                <a:cs typeface="Muli"/>
                <a:sym typeface="Muli"/>
              </a:rPr>
              <a:t>Hiện nay các hình thức biểu diễn dữ liệu 3D được chia làm 2 nhóm chính: </a:t>
            </a:r>
          </a:p>
        </p:txBody>
      </p:sp>
      <p:sp>
        <p:nvSpPr>
          <p:cNvPr name="TextBox 14" id="14"/>
          <p:cNvSpPr txBox="true"/>
          <p:nvPr/>
        </p:nvSpPr>
        <p:spPr>
          <a:xfrm rot="0">
            <a:off x="953829" y="3633652"/>
            <a:ext cx="5220315" cy="3879539"/>
          </a:xfrm>
          <a:prstGeom prst="rect">
            <a:avLst/>
          </a:prstGeom>
        </p:spPr>
        <p:txBody>
          <a:bodyPr anchor="t" rtlCol="false" tIns="0" lIns="0" bIns="0" rIns="0">
            <a:spAutoFit/>
          </a:bodyPr>
          <a:lstStyle/>
          <a:p>
            <a:pPr algn="just" marL="561341" indent="-280670" lvl="1">
              <a:lnSpc>
                <a:spcPts val="5200"/>
              </a:lnSpc>
              <a:buFont typeface="Arial"/>
              <a:buChar char="•"/>
            </a:pPr>
            <a:r>
              <a:rPr lang="en-US" sz="2600">
                <a:solidFill>
                  <a:srgbClr val="696D76"/>
                </a:solidFill>
                <a:latin typeface="Muli"/>
                <a:ea typeface="Muli"/>
                <a:cs typeface="Muli"/>
                <a:sym typeface="Muli"/>
              </a:rPr>
              <a:t>Dữ liệu Euclidean:</a:t>
            </a:r>
          </a:p>
          <a:p>
            <a:pPr algn="just" marL="1122681" indent="-374227" lvl="2">
              <a:lnSpc>
                <a:spcPts val="5200"/>
              </a:lnSpc>
              <a:buFont typeface="Arial"/>
              <a:buChar char="⚬"/>
            </a:pPr>
            <a:r>
              <a:rPr lang="en-US" sz="2600">
                <a:solidFill>
                  <a:srgbClr val="696D76"/>
                </a:solidFill>
                <a:latin typeface="Muli"/>
                <a:ea typeface="Muli"/>
                <a:cs typeface="Muli"/>
                <a:sym typeface="Muli"/>
              </a:rPr>
              <a:t>Descriptors</a:t>
            </a:r>
          </a:p>
          <a:p>
            <a:pPr algn="just" marL="1122681" indent="-374227" lvl="2">
              <a:lnSpc>
                <a:spcPts val="5200"/>
              </a:lnSpc>
              <a:buFont typeface="Arial"/>
              <a:buChar char="⚬"/>
            </a:pPr>
            <a:r>
              <a:rPr lang="en-US" sz="2600">
                <a:solidFill>
                  <a:srgbClr val="696D76"/>
                </a:solidFill>
                <a:latin typeface="Muli"/>
                <a:ea typeface="Muli"/>
                <a:cs typeface="Muli"/>
                <a:sym typeface="Muli"/>
              </a:rPr>
              <a:t>Projections</a:t>
            </a:r>
          </a:p>
          <a:p>
            <a:pPr algn="just" marL="1122681" indent="-374227" lvl="2">
              <a:lnSpc>
                <a:spcPts val="5200"/>
              </a:lnSpc>
              <a:buFont typeface="Arial"/>
              <a:buChar char="⚬"/>
            </a:pPr>
            <a:r>
              <a:rPr lang="en-US" sz="2600">
                <a:solidFill>
                  <a:srgbClr val="696D76"/>
                </a:solidFill>
                <a:latin typeface="Muli"/>
                <a:ea typeface="Muli"/>
                <a:cs typeface="Muli"/>
                <a:sym typeface="Muli"/>
              </a:rPr>
              <a:t>Dữ liệu RGB-D</a:t>
            </a:r>
          </a:p>
          <a:p>
            <a:pPr algn="just" marL="1122681" indent="-374227" lvl="2">
              <a:lnSpc>
                <a:spcPts val="5200"/>
              </a:lnSpc>
              <a:buFont typeface="Arial"/>
              <a:buChar char="⚬"/>
            </a:pPr>
            <a:r>
              <a:rPr lang="en-US" sz="2600">
                <a:solidFill>
                  <a:srgbClr val="696D76"/>
                </a:solidFill>
                <a:latin typeface="Muli"/>
                <a:ea typeface="Muli"/>
                <a:cs typeface="Muli"/>
                <a:sym typeface="Muli"/>
              </a:rPr>
              <a:t>Dữ liệu volumetric </a:t>
            </a:r>
          </a:p>
          <a:p>
            <a:pPr algn="just" marL="1122681" indent="-374227" lvl="2">
              <a:lnSpc>
                <a:spcPts val="5200"/>
              </a:lnSpc>
              <a:buFont typeface="Arial"/>
              <a:buChar char="⚬"/>
            </a:pPr>
            <a:r>
              <a:rPr lang="en-US" sz="2600">
                <a:solidFill>
                  <a:srgbClr val="696D76"/>
                </a:solidFill>
                <a:latin typeface="Muli"/>
                <a:ea typeface="Muli"/>
                <a:cs typeface="Muli"/>
                <a:sym typeface="Muli"/>
              </a:rPr>
              <a:t>Multi-view data</a:t>
            </a:r>
          </a:p>
        </p:txBody>
      </p:sp>
      <p:sp>
        <p:nvSpPr>
          <p:cNvPr name="TextBox 15" id="15"/>
          <p:cNvSpPr txBox="true"/>
          <p:nvPr/>
        </p:nvSpPr>
        <p:spPr>
          <a:xfrm rot="0">
            <a:off x="9478890" y="3633652"/>
            <a:ext cx="5220315" cy="2564981"/>
          </a:xfrm>
          <a:prstGeom prst="rect">
            <a:avLst/>
          </a:prstGeom>
        </p:spPr>
        <p:txBody>
          <a:bodyPr anchor="t" rtlCol="false" tIns="0" lIns="0" bIns="0" rIns="0">
            <a:spAutoFit/>
          </a:bodyPr>
          <a:lstStyle/>
          <a:p>
            <a:pPr algn="just" marL="561341" indent="-280670" lvl="1">
              <a:lnSpc>
                <a:spcPts val="5200"/>
              </a:lnSpc>
              <a:buFont typeface="Arial"/>
              <a:buChar char="•"/>
            </a:pPr>
            <a:r>
              <a:rPr lang="en-US" sz="2600">
                <a:solidFill>
                  <a:srgbClr val="696D76"/>
                </a:solidFill>
                <a:latin typeface="Muli"/>
                <a:ea typeface="Muli"/>
                <a:cs typeface="Muli"/>
                <a:sym typeface="Muli"/>
              </a:rPr>
              <a:t>Dữ liệu phi Euclidean:</a:t>
            </a:r>
          </a:p>
          <a:p>
            <a:pPr algn="just" marL="1122681" indent="-374227" lvl="2">
              <a:lnSpc>
                <a:spcPts val="5200"/>
              </a:lnSpc>
              <a:buFont typeface="Arial"/>
              <a:buChar char="⚬"/>
            </a:pPr>
            <a:r>
              <a:rPr lang="en-US" sz="2600">
                <a:solidFill>
                  <a:srgbClr val="696D76"/>
                </a:solidFill>
                <a:latin typeface="Muli"/>
                <a:ea typeface="Muli"/>
                <a:cs typeface="Muli"/>
                <a:sym typeface="Muli"/>
              </a:rPr>
              <a:t>Mesh</a:t>
            </a:r>
          </a:p>
          <a:p>
            <a:pPr algn="just" marL="1122681" indent="-374227" lvl="2">
              <a:lnSpc>
                <a:spcPts val="5200"/>
              </a:lnSpc>
              <a:buFont typeface="Arial"/>
              <a:buChar char="⚬"/>
            </a:pPr>
            <a:r>
              <a:rPr lang="en-US" sz="2600">
                <a:solidFill>
                  <a:srgbClr val="696D76"/>
                </a:solidFill>
                <a:latin typeface="Muli"/>
                <a:ea typeface="Muli"/>
                <a:cs typeface="Muli"/>
                <a:sym typeface="Muli"/>
              </a:rPr>
              <a:t>3D point cloud</a:t>
            </a:r>
          </a:p>
          <a:p>
            <a:pPr algn="just" marL="1122681" indent="-374227" lvl="2">
              <a:lnSpc>
                <a:spcPts val="5200"/>
              </a:lnSpc>
              <a:buFont typeface="Arial"/>
              <a:buChar char="⚬"/>
            </a:pPr>
            <a:r>
              <a:rPr lang="en-US" sz="2600">
                <a:solidFill>
                  <a:srgbClr val="696D76"/>
                </a:solidFill>
                <a:latin typeface="Muli"/>
                <a:ea typeface="Muli"/>
                <a:cs typeface="Muli"/>
                <a:sym typeface="Muli"/>
              </a:rPr>
              <a:t>Graph</a:t>
            </a:r>
          </a:p>
        </p:txBody>
      </p:sp>
      <p:sp>
        <p:nvSpPr>
          <p:cNvPr name="TextBox 16" id="16"/>
          <p:cNvSpPr txBox="true"/>
          <p:nvPr/>
        </p:nvSpPr>
        <p:spPr>
          <a:xfrm rot="0">
            <a:off x="328520" y="1200775"/>
            <a:ext cx="9803036" cy="907999"/>
          </a:xfrm>
          <a:prstGeom prst="rect">
            <a:avLst/>
          </a:prstGeom>
        </p:spPr>
        <p:txBody>
          <a:bodyPr anchor="t" rtlCol="false" tIns="0" lIns="0" bIns="0" rIns="0">
            <a:spAutoFit/>
          </a:bodyPr>
          <a:lstStyle/>
          <a:p>
            <a:pPr algn="just">
              <a:lnSpc>
                <a:spcPts val="7999"/>
              </a:lnSpc>
            </a:pPr>
            <a:r>
              <a:rPr lang="en-US" sz="3999" b="true">
                <a:solidFill>
                  <a:srgbClr val="696D76"/>
                </a:solidFill>
                <a:latin typeface="Muli Bold"/>
                <a:ea typeface="Muli Bold"/>
                <a:cs typeface="Muli Bold"/>
                <a:sym typeface="Muli Bold"/>
              </a:rPr>
              <a:t>DỮ LIỆU 3D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878958" y="2155972"/>
            <a:ext cx="5505372" cy="3115504"/>
          </a:xfrm>
          <a:custGeom>
            <a:avLst/>
            <a:gdLst/>
            <a:ahLst/>
            <a:cxnLst/>
            <a:rect r="r" b="b" t="t" l="l"/>
            <a:pathLst>
              <a:path h="3115504" w="5505372">
                <a:moveTo>
                  <a:pt x="0" y="0"/>
                </a:moveTo>
                <a:lnTo>
                  <a:pt x="5505372" y="0"/>
                </a:lnTo>
                <a:lnTo>
                  <a:pt x="5505372" y="3115505"/>
                </a:lnTo>
                <a:lnTo>
                  <a:pt x="0" y="3115505"/>
                </a:lnTo>
                <a:lnTo>
                  <a:pt x="0" y="0"/>
                </a:lnTo>
                <a:close/>
              </a:path>
            </a:pathLst>
          </a:custGeom>
          <a:blipFill>
            <a:blip r:embed="rId4"/>
            <a:stretch>
              <a:fillRect l="0" t="0" r="0" b="0"/>
            </a:stretch>
          </a:blipFill>
        </p:spPr>
      </p:sp>
      <p:sp>
        <p:nvSpPr>
          <p:cNvPr name="Freeform 10" id="10"/>
          <p:cNvSpPr/>
          <p:nvPr/>
        </p:nvSpPr>
        <p:spPr>
          <a:xfrm flipH="false" flipV="false" rot="0">
            <a:off x="8757779" y="1768913"/>
            <a:ext cx="7687384" cy="3544412"/>
          </a:xfrm>
          <a:custGeom>
            <a:avLst/>
            <a:gdLst/>
            <a:ahLst/>
            <a:cxnLst/>
            <a:rect r="r" b="b" t="t" l="l"/>
            <a:pathLst>
              <a:path h="3544412" w="7687384">
                <a:moveTo>
                  <a:pt x="0" y="0"/>
                </a:moveTo>
                <a:lnTo>
                  <a:pt x="7687385" y="0"/>
                </a:lnTo>
                <a:lnTo>
                  <a:pt x="7687385" y="3544412"/>
                </a:lnTo>
                <a:lnTo>
                  <a:pt x="0" y="3544412"/>
                </a:lnTo>
                <a:lnTo>
                  <a:pt x="0" y="0"/>
                </a:lnTo>
                <a:close/>
              </a:path>
            </a:pathLst>
          </a:custGeom>
          <a:blipFill>
            <a:blip r:embed="rId5"/>
            <a:stretch>
              <a:fillRect l="0" t="0" r="0" b="0"/>
            </a:stretch>
          </a:blipFill>
        </p:spPr>
      </p:sp>
      <p:sp>
        <p:nvSpPr>
          <p:cNvPr name="Freeform 11" id="11"/>
          <p:cNvSpPr/>
          <p:nvPr/>
        </p:nvSpPr>
        <p:spPr>
          <a:xfrm flipH="false" flipV="false" rot="0">
            <a:off x="878958" y="6087857"/>
            <a:ext cx="5985374" cy="3130327"/>
          </a:xfrm>
          <a:custGeom>
            <a:avLst/>
            <a:gdLst/>
            <a:ahLst/>
            <a:cxnLst/>
            <a:rect r="r" b="b" t="t" l="l"/>
            <a:pathLst>
              <a:path h="3130327" w="5985374">
                <a:moveTo>
                  <a:pt x="0" y="0"/>
                </a:moveTo>
                <a:lnTo>
                  <a:pt x="5985374" y="0"/>
                </a:lnTo>
                <a:lnTo>
                  <a:pt x="5985374" y="3130327"/>
                </a:lnTo>
                <a:lnTo>
                  <a:pt x="0" y="3130327"/>
                </a:lnTo>
                <a:lnTo>
                  <a:pt x="0" y="0"/>
                </a:lnTo>
                <a:close/>
              </a:path>
            </a:pathLst>
          </a:custGeom>
          <a:blipFill>
            <a:blip r:embed="rId6"/>
            <a:stretch>
              <a:fillRect l="0" t="0" r="0" b="0"/>
            </a:stretch>
          </a:blipFill>
        </p:spPr>
      </p:sp>
      <p:sp>
        <p:nvSpPr>
          <p:cNvPr name="Freeform 12" id="12"/>
          <p:cNvSpPr/>
          <p:nvPr/>
        </p:nvSpPr>
        <p:spPr>
          <a:xfrm flipH="false" flipV="false" rot="0">
            <a:off x="8142719" y="5855096"/>
            <a:ext cx="8917504" cy="3439289"/>
          </a:xfrm>
          <a:custGeom>
            <a:avLst/>
            <a:gdLst/>
            <a:ahLst/>
            <a:cxnLst/>
            <a:rect r="r" b="b" t="t" l="l"/>
            <a:pathLst>
              <a:path h="3439289" w="8917504">
                <a:moveTo>
                  <a:pt x="0" y="0"/>
                </a:moveTo>
                <a:lnTo>
                  <a:pt x="8917505" y="0"/>
                </a:lnTo>
                <a:lnTo>
                  <a:pt x="8917505" y="3439288"/>
                </a:lnTo>
                <a:lnTo>
                  <a:pt x="0" y="3439288"/>
                </a:lnTo>
                <a:lnTo>
                  <a:pt x="0" y="0"/>
                </a:lnTo>
                <a:close/>
              </a:path>
            </a:pathLst>
          </a:custGeom>
          <a:blipFill>
            <a:blip r:embed="rId7"/>
            <a:stretch>
              <a:fillRect l="0" t="0" r="0" b="0"/>
            </a:stretch>
          </a:blipFill>
        </p:spPr>
      </p:sp>
      <p:sp>
        <p:nvSpPr>
          <p:cNvPr name="TextBox 13" id="13"/>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4" id="14"/>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5" id="15"/>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6" id="16"/>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7" id="17"/>
          <p:cNvSpPr txBox="true"/>
          <p:nvPr/>
        </p:nvSpPr>
        <p:spPr>
          <a:xfrm rot="0">
            <a:off x="1028700" y="1372329"/>
            <a:ext cx="14051428" cy="593144"/>
          </a:xfrm>
          <a:prstGeom prst="rect">
            <a:avLst/>
          </a:prstGeom>
        </p:spPr>
        <p:txBody>
          <a:bodyPr anchor="t" rtlCol="false" tIns="0" lIns="0" bIns="0" rIns="0">
            <a:spAutoFit/>
          </a:bodyPr>
          <a:lstStyle/>
          <a:p>
            <a:pPr algn="just">
              <a:lnSpc>
                <a:spcPts val="5200"/>
              </a:lnSpc>
            </a:pPr>
            <a:r>
              <a:rPr lang="en-US" sz="2600">
                <a:solidFill>
                  <a:srgbClr val="696D76"/>
                </a:solidFill>
                <a:latin typeface="Muli"/>
                <a:ea typeface="Muli"/>
                <a:cs typeface="Muli"/>
                <a:sym typeface="Muli"/>
              </a:rPr>
              <a:t>Dữ liệu Euclidean:</a:t>
            </a:r>
          </a:p>
        </p:txBody>
      </p:sp>
      <p:sp>
        <p:nvSpPr>
          <p:cNvPr name="TextBox 18" id="18"/>
          <p:cNvSpPr txBox="true"/>
          <p:nvPr/>
        </p:nvSpPr>
        <p:spPr>
          <a:xfrm rot="0">
            <a:off x="1219318" y="5185752"/>
            <a:ext cx="5497831" cy="593144"/>
          </a:xfrm>
          <a:prstGeom prst="rect">
            <a:avLst/>
          </a:prstGeom>
        </p:spPr>
        <p:txBody>
          <a:bodyPr anchor="t" rtlCol="false" tIns="0" lIns="0" bIns="0" rIns="0">
            <a:spAutoFit/>
          </a:bodyPr>
          <a:lstStyle/>
          <a:p>
            <a:pPr algn="just">
              <a:lnSpc>
                <a:spcPts val="5200"/>
              </a:lnSpc>
            </a:pPr>
            <a:r>
              <a:rPr lang="en-US" sz="2600" i="true">
                <a:solidFill>
                  <a:srgbClr val="696D76"/>
                </a:solidFill>
                <a:latin typeface="Muli Italics"/>
                <a:ea typeface="Muli Italics"/>
                <a:cs typeface="Muli Italics"/>
                <a:sym typeface="Muli Italics"/>
              </a:rPr>
              <a:t>Dữ liệu descriptors và projections</a:t>
            </a:r>
          </a:p>
        </p:txBody>
      </p:sp>
      <p:sp>
        <p:nvSpPr>
          <p:cNvPr name="TextBox 19" id="19"/>
          <p:cNvSpPr txBox="true"/>
          <p:nvPr/>
        </p:nvSpPr>
        <p:spPr>
          <a:xfrm rot="0">
            <a:off x="10992739" y="5185752"/>
            <a:ext cx="3455718" cy="593144"/>
          </a:xfrm>
          <a:prstGeom prst="rect">
            <a:avLst/>
          </a:prstGeom>
        </p:spPr>
        <p:txBody>
          <a:bodyPr anchor="t" rtlCol="false" tIns="0" lIns="0" bIns="0" rIns="0">
            <a:spAutoFit/>
          </a:bodyPr>
          <a:lstStyle/>
          <a:p>
            <a:pPr algn="just">
              <a:lnSpc>
                <a:spcPts val="5200"/>
              </a:lnSpc>
            </a:pPr>
            <a:r>
              <a:rPr lang="en-US" sz="2600" i="true">
                <a:solidFill>
                  <a:srgbClr val="696D76"/>
                </a:solidFill>
                <a:latin typeface="Muli Italics"/>
                <a:ea typeface="Muli Italics"/>
                <a:cs typeface="Muli Italics"/>
                <a:sym typeface="Muli Italics"/>
              </a:rPr>
              <a:t>Dữ liệu RGB-D</a:t>
            </a:r>
          </a:p>
        </p:txBody>
      </p:sp>
      <p:sp>
        <p:nvSpPr>
          <p:cNvPr name="TextBox 20" id="20"/>
          <p:cNvSpPr txBox="true"/>
          <p:nvPr/>
        </p:nvSpPr>
        <p:spPr>
          <a:xfrm rot="0">
            <a:off x="1219318" y="8861716"/>
            <a:ext cx="5910628" cy="593144"/>
          </a:xfrm>
          <a:prstGeom prst="rect">
            <a:avLst/>
          </a:prstGeom>
        </p:spPr>
        <p:txBody>
          <a:bodyPr anchor="t" rtlCol="false" tIns="0" lIns="0" bIns="0" rIns="0">
            <a:spAutoFit/>
          </a:bodyPr>
          <a:lstStyle/>
          <a:p>
            <a:pPr algn="just">
              <a:lnSpc>
                <a:spcPts val="5200"/>
              </a:lnSpc>
            </a:pPr>
            <a:r>
              <a:rPr lang="en-US" sz="2600" i="true">
                <a:solidFill>
                  <a:srgbClr val="696D76"/>
                </a:solidFill>
                <a:latin typeface="Muli Italics"/>
                <a:ea typeface="Muli Italics"/>
                <a:cs typeface="Muli Italics"/>
                <a:sym typeface="Muli Italics"/>
              </a:rPr>
              <a:t>Dữ liệu volumetric (voxels và octree)</a:t>
            </a:r>
          </a:p>
        </p:txBody>
      </p:sp>
      <p:sp>
        <p:nvSpPr>
          <p:cNvPr name="TextBox 21" id="21"/>
          <p:cNvSpPr txBox="true"/>
          <p:nvPr/>
        </p:nvSpPr>
        <p:spPr>
          <a:xfrm rot="0">
            <a:off x="10992739" y="8934002"/>
            <a:ext cx="5910628" cy="593144"/>
          </a:xfrm>
          <a:prstGeom prst="rect">
            <a:avLst/>
          </a:prstGeom>
        </p:spPr>
        <p:txBody>
          <a:bodyPr anchor="t" rtlCol="false" tIns="0" lIns="0" bIns="0" rIns="0">
            <a:spAutoFit/>
          </a:bodyPr>
          <a:lstStyle/>
          <a:p>
            <a:pPr algn="just">
              <a:lnSpc>
                <a:spcPts val="5200"/>
              </a:lnSpc>
            </a:pPr>
            <a:r>
              <a:rPr lang="en-US" sz="2600" i="true">
                <a:solidFill>
                  <a:srgbClr val="696D76"/>
                </a:solidFill>
                <a:latin typeface="Muli Italics"/>
                <a:ea typeface="Muli Italics"/>
                <a:cs typeface="Muli Italics"/>
                <a:sym typeface="Muli Italics"/>
              </a:rPr>
              <a:t>Dữ liệu multi-view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3842702" y="2877625"/>
            <a:ext cx="11087684" cy="4531751"/>
          </a:xfrm>
          <a:custGeom>
            <a:avLst/>
            <a:gdLst/>
            <a:ahLst/>
            <a:cxnLst/>
            <a:rect r="r" b="b" t="t" l="l"/>
            <a:pathLst>
              <a:path h="4531751" w="11087684">
                <a:moveTo>
                  <a:pt x="0" y="0"/>
                </a:moveTo>
                <a:lnTo>
                  <a:pt x="11087684" y="0"/>
                </a:lnTo>
                <a:lnTo>
                  <a:pt x="11087684" y="4531750"/>
                </a:lnTo>
                <a:lnTo>
                  <a:pt x="0" y="4531750"/>
                </a:lnTo>
                <a:lnTo>
                  <a:pt x="0" y="0"/>
                </a:lnTo>
                <a:close/>
              </a:path>
            </a:pathLst>
          </a:custGeom>
          <a:blipFill>
            <a:blip r:embed="rId4"/>
            <a:stretch>
              <a:fillRect l="0" t="0" r="0" b="0"/>
            </a:stretch>
          </a:blipFill>
        </p:spPr>
      </p:sp>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
        <p:nvSpPr>
          <p:cNvPr name="TextBox 14" id="14"/>
          <p:cNvSpPr txBox="true"/>
          <p:nvPr/>
        </p:nvSpPr>
        <p:spPr>
          <a:xfrm rot="0">
            <a:off x="1028700" y="1644865"/>
            <a:ext cx="14051428" cy="593144"/>
          </a:xfrm>
          <a:prstGeom prst="rect">
            <a:avLst/>
          </a:prstGeom>
        </p:spPr>
        <p:txBody>
          <a:bodyPr anchor="t" rtlCol="false" tIns="0" lIns="0" bIns="0" rIns="0">
            <a:spAutoFit/>
          </a:bodyPr>
          <a:lstStyle/>
          <a:p>
            <a:pPr algn="just">
              <a:lnSpc>
                <a:spcPts val="5200"/>
              </a:lnSpc>
            </a:pPr>
            <a:r>
              <a:rPr lang="en-US" sz="2600">
                <a:solidFill>
                  <a:srgbClr val="696D76"/>
                </a:solidFill>
                <a:latin typeface="Muli"/>
                <a:ea typeface="Muli"/>
                <a:cs typeface="Muli"/>
                <a:sym typeface="Muli"/>
              </a:rPr>
              <a:t>Dữ liệu phi Euclidean:</a:t>
            </a:r>
          </a:p>
        </p:txBody>
      </p:sp>
      <p:sp>
        <p:nvSpPr>
          <p:cNvPr name="TextBox 15" id="15"/>
          <p:cNvSpPr txBox="true"/>
          <p:nvPr/>
        </p:nvSpPr>
        <p:spPr>
          <a:xfrm rot="0">
            <a:off x="6139783" y="7752275"/>
            <a:ext cx="6646519" cy="593144"/>
          </a:xfrm>
          <a:prstGeom prst="rect">
            <a:avLst/>
          </a:prstGeom>
        </p:spPr>
        <p:txBody>
          <a:bodyPr anchor="t" rtlCol="false" tIns="0" lIns="0" bIns="0" rIns="0">
            <a:spAutoFit/>
          </a:bodyPr>
          <a:lstStyle/>
          <a:p>
            <a:pPr algn="just">
              <a:lnSpc>
                <a:spcPts val="5200"/>
              </a:lnSpc>
            </a:pPr>
            <a:r>
              <a:rPr lang="en-US" sz="2600" i="true">
                <a:solidFill>
                  <a:srgbClr val="696D76"/>
                </a:solidFill>
                <a:latin typeface="Muli Italics"/>
                <a:ea typeface="Muli Italics"/>
                <a:cs typeface="Muli Italics"/>
                <a:sym typeface="Muli Italics"/>
              </a:rPr>
              <a:t>Ba loại dữ liệu phi Euclidean phổ biến nhất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01471" y="9506275"/>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MAJOR: INTERIOR DESIGN</a:t>
            </a:r>
          </a:p>
        </p:txBody>
      </p:sp>
      <p:sp>
        <p:nvSpPr>
          <p:cNvPr name="Freeform 3" id="3"/>
          <p:cNvSpPr/>
          <p:nvPr/>
        </p:nvSpPr>
        <p:spPr>
          <a:xfrm flipH="false" flipV="false" rot="0">
            <a:off x="135452"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2"/>
            <a:stretch>
              <a:fillRect l="0" t="0" r="0" b="0"/>
            </a:stretch>
          </a:blipFill>
        </p:spPr>
      </p:sp>
      <p:sp>
        <p:nvSpPr>
          <p:cNvPr name="Freeform 4" id="4"/>
          <p:cNvSpPr/>
          <p:nvPr/>
        </p:nvSpPr>
        <p:spPr>
          <a:xfrm flipH="false" flipV="false" rot="0">
            <a:off x="17259300" y="285194"/>
            <a:ext cx="743506" cy="743506"/>
          </a:xfrm>
          <a:custGeom>
            <a:avLst/>
            <a:gdLst/>
            <a:ahLst/>
            <a:cxnLst/>
            <a:rect r="r" b="b" t="t" l="l"/>
            <a:pathLst>
              <a:path h="743506" w="743506">
                <a:moveTo>
                  <a:pt x="0" y="0"/>
                </a:moveTo>
                <a:lnTo>
                  <a:pt x="743506" y="0"/>
                </a:lnTo>
                <a:lnTo>
                  <a:pt x="743506" y="743506"/>
                </a:lnTo>
                <a:lnTo>
                  <a:pt x="0" y="743506"/>
                </a:lnTo>
                <a:lnTo>
                  <a:pt x="0" y="0"/>
                </a:lnTo>
                <a:close/>
              </a:path>
            </a:pathLst>
          </a:custGeom>
          <a:blipFill>
            <a:blip r:embed="rId3"/>
            <a:stretch>
              <a:fillRect l="0" t="0" r="0" b="0"/>
            </a:stretch>
          </a:blipFill>
          <a:ln cap="sq">
            <a:noFill/>
            <a:prstDash val="solid"/>
            <a:miter/>
          </a:ln>
        </p:spPr>
      </p:sp>
      <p:sp>
        <p:nvSpPr>
          <p:cNvPr name="AutoShape 5" id="5"/>
          <p:cNvSpPr/>
          <p:nvPr/>
        </p:nvSpPr>
        <p:spPr>
          <a:xfrm flipV="true">
            <a:off x="135452" y="1186224"/>
            <a:ext cx="17891522" cy="0"/>
          </a:xfrm>
          <a:prstGeom prst="line">
            <a:avLst/>
          </a:prstGeom>
          <a:ln cap="flat" w="38100">
            <a:solidFill>
              <a:srgbClr val="3D36A8"/>
            </a:solidFill>
            <a:prstDash val="solid"/>
            <a:headEnd type="none" len="sm" w="sm"/>
            <a:tailEnd type="none" len="sm" w="sm"/>
          </a:ln>
        </p:spPr>
      </p:sp>
      <p:grpSp>
        <p:nvGrpSpPr>
          <p:cNvPr name="Group 6" id="6"/>
          <p:cNvGrpSpPr/>
          <p:nvPr/>
        </p:nvGrpSpPr>
        <p:grpSpPr>
          <a:xfrm rot="0">
            <a:off x="-3127839" y="9527146"/>
            <a:ext cx="22035035" cy="3296902"/>
            <a:chOff x="0" y="0"/>
            <a:chExt cx="5803466" cy="868320"/>
          </a:xfrm>
        </p:grpSpPr>
        <p:sp>
          <p:nvSpPr>
            <p:cNvPr name="Freeform 7" id="7"/>
            <p:cNvSpPr/>
            <p:nvPr/>
          </p:nvSpPr>
          <p:spPr>
            <a:xfrm flipH="false" flipV="false" rot="0">
              <a:off x="0" y="0"/>
              <a:ext cx="5803466" cy="868320"/>
            </a:xfrm>
            <a:custGeom>
              <a:avLst/>
              <a:gdLst/>
              <a:ahLst/>
              <a:cxnLst/>
              <a:rect r="r" b="b" t="t" l="l"/>
              <a:pathLst>
                <a:path h="868320" w="5803466">
                  <a:moveTo>
                    <a:pt x="0" y="0"/>
                  </a:moveTo>
                  <a:lnTo>
                    <a:pt x="5803466" y="0"/>
                  </a:lnTo>
                  <a:lnTo>
                    <a:pt x="5803466" y="868320"/>
                  </a:lnTo>
                  <a:lnTo>
                    <a:pt x="0" y="868320"/>
                  </a:lnTo>
                  <a:close/>
                </a:path>
              </a:pathLst>
            </a:custGeom>
            <a:solidFill>
              <a:srgbClr val="3C4F75"/>
            </a:solidFill>
          </p:spPr>
        </p:sp>
        <p:sp>
          <p:nvSpPr>
            <p:cNvPr name="TextBox 8" id="8"/>
            <p:cNvSpPr txBox="true"/>
            <p:nvPr/>
          </p:nvSpPr>
          <p:spPr>
            <a:xfrm>
              <a:off x="0" y="-47625"/>
              <a:ext cx="5803466" cy="915945"/>
            </a:xfrm>
            <a:prstGeom prst="rect">
              <a:avLst/>
            </a:prstGeom>
          </p:spPr>
          <p:txBody>
            <a:bodyPr anchor="ctr" rtlCol="false" tIns="50800" lIns="50800" bIns="50800" rIns="50800"/>
            <a:lstStyle/>
            <a:p>
              <a:pPr algn="ctr">
                <a:lnSpc>
                  <a:spcPts val="2940"/>
                </a:lnSpc>
              </a:pPr>
            </a:p>
          </p:txBody>
        </p:sp>
      </p:grpSp>
      <p:graphicFrame>
        <p:nvGraphicFramePr>
          <p:cNvPr name="Table 9" id="9"/>
          <p:cNvGraphicFramePr>
            <a:graphicFrameLocks noGrp="true"/>
          </p:cNvGraphicFramePr>
          <p:nvPr/>
        </p:nvGraphicFramePr>
        <p:xfrm>
          <a:off x="1195161" y="1596872"/>
          <a:ext cx="15897677" cy="7538676"/>
        </p:xfrm>
        <a:graphic>
          <a:graphicData uri="http://schemas.openxmlformats.org/drawingml/2006/table">
            <a:tbl>
              <a:tblPr/>
              <a:tblGrid>
                <a:gridCol w="3207483"/>
                <a:gridCol w="6150065"/>
                <a:gridCol w="6540129"/>
              </a:tblGrid>
              <a:tr h="995632">
                <a:tc>
                  <a:txBody>
                    <a:bodyPr anchor="t" rtlCol="false"/>
                    <a:lstStyle/>
                    <a:p>
                      <a:pPr algn="just" marL="0" indent="0" lvl="0">
                        <a:lnSpc>
                          <a:spcPts val="4238"/>
                        </a:lnSpc>
                        <a:defRPr/>
                      </a:pPr>
                      <a:r>
                        <a:rPr lang="en-US" b="true" sz="2600" strike="noStrike" u="none">
                          <a:solidFill>
                            <a:srgbClr val="696D76"/>
                          </a:solidFill>
                          <a:latin typeface="Muli Bold"/>
                          <a:ea typeface="Muli Bold"/>
                          <a:cs typeface="Muli Bold"/>
                          <a:sym typeface="Muli Bold"/>
                        </a:rPr>
                        <a:t>Hình thức</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9D9D9"/>
                    </a:solidFill>
                  </a:tcPr>
                </a:tc>
                <a:tc>
                  <a:txBody>
                    <a:bodyPr anchor="t" rtlCol="false"/>
                    <a:lstStyle/>
                    <a:p>
                      <a:pPr algn="just" marL="0" indent="0" lvl="0">
                        <a:lnSpc>
                          <a:spcPts val="4238"/>
                        </a:lnSpc>
                        <a:defRPr/>
                      </a:pPr>
                      <a:r>
                        <a:rPr lang="en-US" b="true" sz="2600">
                          <a:solidFill>
                            <a:srgbClr val="696D76"/>
                          </a:solidFill>
                          <a:latin typeface="Muli Bold"/>
                          <a:ea typeface="Muli Bold"/>
                          <a:cs typeface="Muli Bold"/>
                          <a:sym typeface="Muli Bold"/>
                        </a:rPr>
                        <a:t>Ưu điểm</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9D9D9"/>
                    </a:solidFill>
                  </a:tcPr>
                </a:tc>
                <a:tc>
                  <a:txBody>
                    <a:bodyPr anchor="t" rtlCol="false"/>
                    <a:lstStyle/>
                    <a:p>
                      <a:pPr algn="just" marL="0" indent="0" lvl="0">
                        <a:lnSpc>
                          <a:spcPts val="4238"/>
                        </a:lnSpc>
                        <a:defRPr/>
                      </a:pPr>
                      <a:r>
                        <a:rPr lang="en-US" b="true" sz="2600">
                          <a:solidFill>
                            <a:srgbClr val="696D76"/>
                          </a:solidFill>
                          <a:latin typeface="Muli Bold"/>
                          <a:ea typeface="Muli Bold"/>
                          <a:cs typeface="Muli Bold"/>
                          <a:sym typeface="Muli Bold"/>
                        </a:rPr>
                        <a:t>Hạn chế</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9D9D9"/>
                    </a:solidFill>
                  </a:tcPr>
                </a:tc>
              </a:tr>
              <a:tr h="1483874">
                <a:tc>
                  <a:txBody>
                    <a:bodyPr anchor="t" rtlCol="false"/>
                    <a:lstStyle/>
                    <a:p>
                      <a:pPr algn="just" marL="0" indent="0" lvl="0">
                        <a:lnSpc>
                          <a:spcPts val="4238"/>
                        </a:lnSpc>
                        <a:defRPr/>
                      </a:pPr>
                      <a:r>
                        <a:rPr lang="en-US" sz="2600">
                          <a:solidFill>
                            <a:srgbClr val="696D76"/>
                          </a:solidFill>
                          <a:latin typeface="Muli"/>
                          <a:ea typeface="Muli"/>
                          <a:cs typeface="Muli"/>
                          <a:sym typeface="Muli"/>
                        </a:rPr>
                        <a:t>Volumetric (voxel)</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4238"/>
                        </a:lnSpc>
                        <a:defRPr/>
                      </a:pPr>
                      <a:r>
                        <a:rPr lang="en-US" sz="2600">
                          <a:solidFill>
                            <a:srgbClr val="696D76"/>
                          </a:solidFill>
                          <a:latin typeface="Muli"/>
                          <a:ea typeface="Muli"/>
                          <a:cs typeface="Muli"/>
                          <a:sym typeface="Muli"/>
                        </a:rPr>
                        <a:t>Dễ biểu diễn trong lưới 3D.</a:t>
                      </a:r>
                      <a:endParaRPr lang="en-US" sz="1100"/>
                    </a:p>
                    <a:p>
                      <a:pPr algn="just">
                        <a:lnSpc>
                          <a:spcPts val="4238"/>
                        </a:lnSpc>
                      </a:pPr>
                      <a:r>
                        <a:rPr lang="en-US" sz="2600" strike="noStrike" u="none">
                          <a:solidFill>
                            <a:srgbClr val="696D76"/>
                          </a:solidFill>
                          <a:latin typeface="Muli"/>
                          <a:ea typeface="Muli"/>
                          <a:cs typeface="Muli"/>
                          <a:sym typeface="Muli"/>
                        </a:rPr>
                        <a:t>Dễ tích hợp với CNN 3D.</a:t>
                      </a:r>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4238"/>
                        </a:lnSpc>
                        <a:defRPr/>
                      </a:pPr>
                      <a:r>
                        <a:rPr lang="en-US" sz="2600">
                          <a:solidFill>
                            <a:srgbClr val="696D76"/>
                          </a:solidFill>
                          <a:latin typeface="Muli"/>
                          <a:ea typeface="Muli"/>
                          <a:cs typeface="Muli"/>
                          <a:sym typeface="Muli"/>
                        </a:rPr>
                        <a:t>Độ phân giải thấp.</a:t>
                      </a:r>
                      <a:endParaRPr lang="en-US" sz="1100"/>
                    </a:p>
                    <a:p>
                      <a:pPr algn="just" marL="0" indent="0" lvl="0">
                        <a:lnSpc>
                          <a:spcPts val="4238"/>
                        </a:lnSpc>
                      </a:pPr>
                      <a:r>
                        <a:rPr lang="en-US" sz="2600">
                          <a:solidFill>
                            <a:srgbClr val="696D76"/>
                          </a:solidFill>
                          <a:latin typeface="Muli"/>
                          <a:ea typeface="Muli"/>
                          <a:cs typeface="Muli"/>
                          <a:sym typeface="Muli"/>
                        </a:rPr>
                        <a:t>Tốn dung lượng bộ nhớ.</a:t>
                      </a:r>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19984">
                <a:tc>
                  <a:txBody>
                    <a:bodyPr anchor="t" rtlCol="false"/>
                    <a:lstStyle/>
                    <a:p>
                      <a:pPr algn="just">
                        <a:lnSpc>
                          <a:spcPts val="4238"/>
                        </a:lnSpc>
                        <a:defRPr/>
                      </a:pPr>
                      <a:r>
                        <a:rPr lang="en-US" sz="2600">
                          <a:solidFill>
                            <a:srgbClr val="696D76"/>
                          </a:solidFill>
                          <a:latin typeface="Muli"/>
                          <a:ea typeface="Muli"/>
                          <a:cs typeface="Muli"/>
                          <a:sym typeface="Muli"/>
                        </a:rPr>
                        <a:t>Mesh</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4238"/>
                        </a:lnSpc>
                        <a:defRPr/>
                      </a:pPr>
                      <a:r>
                        <a:rPr lang="en-US" sz="2600">
                          <a:solidFill>
                            <a:srgbClr val="696D76"/>
                          </a:solidFill>
                          <a:latin typeface="Muli"/>
                          <a:ea typeface="Muli"/>
                          <a:cs typeface="Muli"/>
                          <a:sym typeface="Muli"/>
                        </a:rPr>
                        <a:t>Biểu diễn bề mặt chi tiết.</a:t>
                      </a:r>
                      <a:endParaRPr lang="en-US" sz="1100"/>
                    </a:p>
                    <a:p>
                      <a:pPr algn="just" marL="0" indent="0" lvl="0">
                        <a:lnSpc>
                          <a:spcPts val="4238"/>
                        </a:lnSpc>
                      </a:pPr>
                      <a:r>
                        <a:rPr lang="en-US" sz="2600">
                          <a:solidFill>
                            <a:srgbClr val="696D76"/>
                          </a:solidFill>
                          <a:latin typeface="Muli"/>
                          <a:ea typeface="Muli"/>
                          <a:cs typeface="Muli"/>
                          <a:sym typeface="Muli"/>
                        </a:rPr>
                        <a:t>Phổ biến trong ngành đồ họa, mô phỏng.</a:t>
                      </a:r>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4238"/>
                        </a:lnSpc>
                        <a:defRPr/>
                      </a:pPr>
                      <a:r>
                        <a:rPr lang="en-US" sz="2600">
                          <a:solidFill>
                            <a:srgbClr val="696D76"/>
                          </a:solidFill>
                          <a:latin typeface="Muli"/>
                          <a:ea typeface="Muli"/>
                          <a:cs typeface="Muli"/>
                          <a:sym typeface="Muli"/>
                        </a:rPr>
                        <a:t>Cần liên kết hình học ổn định (đỉnh - cạnh - mặt).</a:t>
                      </a:r>
                      <a:endParaRPr lang="en-US" sz="1100"/>
                    </a:p>
                    <a:p>
                      <a:pPr algn="just" marL="0" indent="0" lvl="0">
                        <a:lnSpc>
                          <a:spcPts val="4238"/>
                        </a:lnSpc>
                      </a:pPr>
                      <a:r>
                        <a:rPr lang="en-US" sz="2600">
                          <a:solidFill>
                            <a:srgbClr val="696D76"/>
                          </a:solidFill>
                          <a:latin typeface="Muli"/>
                          <a:ea typeface="Muli"/>
                          <a:cs typeface="Muli"/>
                          <a:sym typeface="Muli"/>
                        </a:rPr>
                        <a:t>Phức tạp khi dùng học sâu.</a:t>
                      </a:r>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039186">
                <a:tc>
                  <a:txBody>
                    <a:bodyPr anchor="t" rtlCol="false"/>
                    <a:lstStyle/>
                    <a:p>
                      <a:pPr algn="just" marL="0" indent="0" lvl="0">
                        <a:lnSpc>
                          <a:spcPts val="4238"/>
                        </a:lnSpc>
                        <a:defRPr/>
                      </a:pPr>
                      <a:r>
                        <a:rPr lang="en-US" sz="2600">
                          <a:solidFill>
                            <a:srgbClr val="696D76"/>
                          </a:solidFill>
                          <a:latin typeface="Muli"/>
                          <a:ea typeface="Muli"/>
                          <a:cs typeface="Muli"/>
                          <a:sym typeface="Muli"/>
                        </a:rPr>
                        <a:t>Point Cloud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4238"/>
                        </a:lnSpc>
                        <a:defRPr/>
                      </a:pPr>
                      <a:r>
                        <a:rPr lang="en-US" sz="2600">
                          <a:solidFill>
                            <a:srgbClr val="696D76"/>
                          </a:solidFill>
                          <a:latin typeface="Muli"/>
                          <a:ea typeface="Muli"/>
                          <a:cs typeface="Muli"/>
                          <a:sym typeface="Muli"/>
                        </a:rPr>
                        <a:t>Không cần kết nối có cấu trúc.</a:t>
                      </a:r>
                      <a:endParaRPr lang="en-US" sz="1100"/>
                    </a:p>
                    <a:p>
                      <a:pPr algn="just">
                        <a:lnSpc>
                          <a:spcPts val="4238"/>
                        </a:lnSpc>
                      </a:pPr>
                      <a:r>
                        <a:rPr lang="en-US" sz="2600">
                          <a:solidFill>
                            <a:srgbClr val="696D76"/>
                          </a:solidFill>
                          <a:latin typeface="Muli"/>
                          <a:ea typeface="Muli"/>
                          <a:cs typeface="Muli"/>
                          <a:sym typeface="Muli"/>
                        </a:rPr>
                        <a:t>Nhẹ, tiết kiệm bộ nhớ.</a:t>
                      </a:r>
                    </a:p>
                    <a:p>
                      <a:pPr algn="just" marL="0" indent="0" lvl="0">
                        <a:lnSpc>
                          <a:spcPts val="4238"/>
                        </a:lnSpc>
                      </a:pPr>
                      <a:r>
                        <a:rPr lang="en-US" sz="2600">
                          <a:solidFill>
                            <a:srgbClr val="696D76"/>
                          </a:solidFill>
                          <a:latin typeface="Muli"/>
                          <a:ea typeface="Muli"/>
                          <a:cs typeface="Muli"/>
                          <a:sym typeface="Muli"/>
                        </a:rPr>
                        <a:t>Tương thích với các mô hình học sâu (PointNet, Pixel2Point...)</a:t>
                      </a:r>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marL="0" indent="0" lvl="0">
                        <a:lnSpc>
                          <a:spcPts val="4238"/>
                        </a:lnSpc>
                        <a:defRPr/>
                      </a:pPr>
                      <a:r>
                        <a:rPr lang="en-US" sz="2600">
                          <a:solidFill>
                            <a:srgbClr val="696D76"/>
                          </a:solidFill>
                          <a:latin typeface="Muli"/>
                          <a:ea typeface="Muli"/>
                          <a:cs typeface="Muli"/>
                          <a:sym typeface="Muli"/>
                        </a:rPr>
                        <a:t>Thiếu thông tin cấu trúc bề mặt, nhạy với nhiễu.</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1028700" y="225384"/>
            <a:ext cx="5070573" cy="825026"/>
          </a:xfrm>
          <a:prstGeom prst="rect">
            <a:avLst/>
          </a:prstGeom>
        </p:spPr>
        <p:txBody>
          <a:bodyPr anchor="t" rtlCol="false" tIns="0" lIns="0" bIns="0" rIns="0">
            <a:spAutoFit/>
          </a:bodyPr>
          <a:lstStyle/>
          <a:p>
            <a:pPr algn="l">
              <a:lnSpc>
                <a:spcPts val="3298"/>
              </a:lnSpc>
            </a:pPr>
            <a:r>
              <a:rPr lang="en-US" sz="2537">
                <a:solidFill>
                  <a:srgbClr val="3D36A8"/>
                </a:solidFill>
                <a:latin typeface="Arimo"/>
                <a:ea typeface="Arimo"/>
                <a:cs typeface="Arimo"/>
                <a:sym typeface="Arimo"/>
              </a:rPr>
              <a:t>ĐẠI HỌC ĐÀ NẴNG</a:t>
            </a:r>
          </a:p>
          <a:p>
            <a:pPr algn="l">
              <a:lnSpc>
                <a:spcPts val="3298"/>
              </a:lnSpc>
            </a:pPr>
            <a:r>
              <a:rPr lang="en-US" b="true" sz="2537">
                <a:solidFill>
                  <a:srgbClr val="3D36A8"/>
                </a:solidFill>
                <a:latin typeface="Arimo Bold"/>
                <a:ea typeface="Arimo Bold"/>
                <a:cs typeface="Arimo Bold"/>
                <a:sym typeface="Arimo Bold"/>
              </a:rPr>
              <a:t>TRƯỜNG ĐẠI HỌC BÁCH KHOA</a:t>
            </a:r>
          </a:p>
        </p:txBody>
      </p:sp>
      <p:sp>
        <p:nvSpPr>
          <p:cNvPr name="TextBox 11" id="11"/>
          <p:cNvSpPr txBox="true"/>
          <p:nvPr/>
        </p:nvSpPr>
        <p:spPr>
          <a:xfrm rot="0">
            <a:off x="11637614" y="203701"/>
            <a:ext cx="5621686" cy="824972"/>
          </a:xfrm>
          <a:prstGeom prst="rect">
            <a:avLst/>
          </a:prstGeom>
        </p:spPr>
        <p:txBody>
          <a:bodyPr anchor="t" rtlCol="false" tIns="0" lIns="0" bIns="0" rIns="0">
            <a:spAutoFit/>
          </a:bodyPr>
          <a:lstStyle/>
          <a:p>
            <a:pPr algn="l">
              <a:lnSpc>
                <a:spcPts val="3298"/>
              </a:lnSpc>
            </a:pPr>
            <a:r>
              <a:rPr lang="en-US" sz="2537" b="true">
                <a:solidFill>
                  <a:srgbClr val="3D36A8"/>
                </a:solidFill>
                <a:latin typeface="Arimo Bold"/>
                <a:ea typeface="Arimo Bold"/>
                <a:cs typeface="Arimo Bold"/>
                <a:sym typeface="Arimo Bold"/>
              </a:rPr>
              <a:t>KHOA CÔNG NGHỆ THÔNG TIN</a:t>
            </a:r>
          </a:p>
          <a:p>
            <a:pPr algn="l">
              <a:lnSpc>
                <a:spcPts val="3298"/>
              </a:lnSpc>
            </a:pPr>
            <a:r>
              <a:rPr lang="en-US" sz="2537">
                <a:solidFill>
                  <a:srgbClr val="3D36A8"/>
                </a:solidFill>
                <a:latin typeface="Arimo"/>
                <a:ea typeface="Arimo"/>
                <a:cs typeface="Arimo"/>
                <a:sym typeface="Arimo"/>
              </a:rPr>
              <a:t>SINH VIÊN: NGUYỄN HOÀNG QUÂN</a:t>
            </a:r>
          </a:p>
        </p:txBody>
      </p:sp>
      <p:sp>
        <p:nvSpPr>
          <p:cNvPr name="TextBox 12" id="12"/>
          <p:cNvSpPr txBox="true"/>
          <p:nvPr/>
        </p:nvSpPr>
        <p:spPr>
          <a:xfrm rot="0">
            <a:off x="-2000394"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20TCLC_KHDL</a:t>
            </a:r>
          </a:p>
        </p:txBody>
      </p:sp>
      <p:sp>
        <p:nvSpPr>
          <p:cNvPr name="TextBox 13" id="13"/>
          <p:cNvSpPr txBox="true"/>
          <p:nvPr/>
        </p:nvSpPr>
        <p:spPr>
          <a:xfrm rot="0">
            <a:off x="13240320" y="9631300"/>
            <a:ext cx="4657829" cy="408332"/>
          </a:xfrm>
          <a:prstGeom prst="rect">
            <a:avLst/>
          </a:prstGeom>
        </p:spPr>
        <p:txBody>
          <a:bodyPr anchor="t" rtlCol="false" tIns="0" lIns="0" bIns="0" rIns="0">
            <a:spAutoFit/>
          </a:bodyPr>
          <a:lstStyle/>
          <a:p>
            <a:pPr algn="r">
              <a:lnSpc>
                <a:spcPts val="3219"/>
              </a:lnSpc>
            </a:pPr>
            <a:r>
              <a:rPr lang="en-US" b="true" sz="2299" spc="55">
                <a:solidFill>
                  <a:srgbClr val="FFFFFF"/>
                </a:solidFill>
                <a:latin typeface="Arimo Bold"/>
                <a:ea typeface="Arimo Bold"/>
                <a:cs typeface="Arimo Bold"/>
                <a:sym typeface="Arimo Bold"/>
              </a:rPr>
              <a:t>102200281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DAGrUHJK3-c</dc:identifier>
  <dcterms:modified xsi:type="dcterms:W3CDTF">2011-08-01T06:04:30Z</dcterms:modified>
  <cp:revision>1</cp:revision>
  <dc:title>Slide Capstone</dc:title>
</cp:coreProperties>
</file>